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6" r:id="rId3"/>
    <p:sldMasterId id="2147483697" r:id="rId4"/>
  </p:sldMasterIdLst>
  <p:notesMasterIdLst>
    <p:notesMasterId r:id="rId54"/>
  </p:notesMasterIdLst>
  <p:sldIdLst>
    <p:sldId id="256" r:id="rId5"/>
    <p:sldId id="1000" r:id="rId6"/>
    <p:sldId id="1001" r:id="rId7"/>
    <p:sldId id="2141411535" r:id="rId8"/>
    <p:sldId id="1128" r:id="rId9"/>
    <p:sldId id="1118" r:id="rId10"/>
    <p:sldId id="285" r:id="rId11"/>
    <p:sldId id="1124" r:id="rId12"/>
    <p:sldId id="2141411544" r:id="rId13"/>
    <p:sldId id="2141411536" r:id="rId14"/>
    <p:sldId id="2141411545" r:id="rId15"/>
    <p:sldId id="2141411546" r:id="rId16"/>
    <p:sldId id="2141411541" r:id="rId17"/>
    <p:sldId id="803" r:id="rId18"/>
    <p:sldId id="802" r:id="rId19"/>
    <p:sldId id="804" r:id="rId20"/>
    <p:sldId id="850" r:id="rId21"/>
    <p:sldId id="806" r:id="rId22"/>
    <p:sldId id="854" r:id="rId23"/>
    <p:sldId id="904" r:id="rId24"/>
    <p:sldId id="2141411547" r:id="rId25"/>
    <p:sldId id="894" r:id="rId26"/>
    <p:sldId id="866" r:id="rId27"/>
    <p:sldId id="883" r:id="rId28"/>
    <p:sldId id="884" r:id="rId29"/>
    <p:sldId id="885" r:id="rId30"/>
    <p:sldId id="886" r:id="rId31"/>
    <p:sldId id="887" r:id="rId32"/>
    <p:sldId id="888" r:id="rId33"/>
    <p:sldId id="891" r:id="rId34"/>
    <p:sldId id="889" r:id="rId35"/>
    <p:sldId id="890" r:id="rId36"/>
    <p:sldId id="892" r:id="rId37"/>
    <p:sldId id="867" r:id="rId38"/>
    <p:sldId id="849" r:id="rId39"/>
    <p:sldId id="851" r:id="rId40"/>
    <p:sldId id="848" r:id="rId41"/>
    <p:sldId id="871" r:id="rId42"/>
    <p:sldId id="873" r:id="rId43"/>
    <p:sldId id="895" r:id="rId44"/>
    <p:sldId id="870" r:id="rId45"/>
    <p:sldId id="863" r:id="rId46"/>
    <p:sldId id="852" r:id="rId47"/>
    <p:sldId id="864" r:id="rId48"/>
    <p:sldId id="876" r:id="rId49"/>
    <p:sldId id="2141411542" r:id="rId50"/>
    <p:sldId id="2141411543" r:id="rId51"/>
    <p:sldId id="2141411538" r:id="rId52"/>
    <p:sldId id="99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73362024102585E-2"/>
          <c:y val="0"/>
          <c:w val="0.94894573117606817"/>
          <c:h val="0.89023634557009024"/>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extLst>
            <c:ext xmlns:c16="http://schemas.microsoft.com/office/drawing/2014/chart" uri="{C3380CC4-5D6E-409C-BE32-E72D297353CC}">
              <c16:uniqueId val="{00000000-DE3C-47ED-9809-C0659B07DF25}"/>
            </c:ext>
          </c:extLst>
        </c:ser>
        <c:dLbls>
          <c:showLegendKey val="0"/>
          <c:showVal val="0"/>
          <c:showCatName val="0"/>
          <c:showSerName val="0"/>
          <c:showPercent val="0"/>
          <c:showBubbleSize val="0"/>
        </c:dLbls>
        <c:smooth val="0"/>
        <c:axId val="218718528"/>
        <c:axId val="218716176"/>
      </c:lineChart>
      <c:catAx>
        <c:axId val="218718528"/>
        <c:scaling>
          <c:orientation val="minMax"/>
        </c:scaling>
        <c:delete val="0"/>
        <c:axPos val="b"/>
        <c:majorTickMark val="out"/>
        <c:minorTickMark val="none"/>
        <c:tickLblPos val="nextTo"/>
        <c:crossAx val="218716176"/>
        <c:crosses val="autoZero"/>
        <c:auto val="1"/>
        <c:lblAlgn val="ctr"/>
        <c:lblOffset val="100"/>
        <c:noMultiLvlLbl val="0"/>
      </c:catAx>
      <c:valAx>
        <c:axId val="218716176"/>
        <c:scaling>
          <c:orientation val="minMax"/>
        </c:scaling>
        <c:delete val="1"/>
        <c:axPos val="l"/>
        <c:numFmt formatCode="General" sourceLinked="1"/>
        <c:majorTickMark val="out"/>
        <c:minorTickMark val="none"/>
        <c:tickLblPos val="nextTo"/>
        <c:crossAx val="21871852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a:t>Statically Typed</a:t>
          </a:r>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a:t>Dynamically Typed</a:t>
          </a:r>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pt>
    <dgm:pt modelId="{C4F96459-0667-46A5-8464-979D32A5AFC0}" type="pres">
      <dgm:prSet presAssocID="{83D561A4-503F-45B2-B21E-B4C0A921F900}" presName="circ2" presStyleLbl="vennNode1" presStyleIdx="1" presStyleCnt="2" custScaleX="110930" custScaleY="106214"/>
      <dgm:spPr/>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pt>
  </dgm:ptLst>
  <dgm:cxnLst>
    <dgm:cxn modelId="{462C5C2E-2CFE-499B-9A9E-5EC9260418B4}" srcId="{37280AB1-95FF-42E8-94B7-DCF4D2A09A09}" destId="{83D561A4-503F-45B2-B21E-B4C0A921F900}" srcOrd="1" destOrd="0" parTransId="{586C31D1-E2EE-43F5-9333-75504CDB2A01}" sibTransId="{3537B17F-CEEC-4777-8EED-6853E79A7526}"/>
    <dgm:cxn modelId="{6DF58B5C-A10F-4259-AF2B-84ECF3303252}" type="presOf" srcId="{8AF86F65-257F-4D4B-8F3E-9FA582CE5FAF}" destId="{9833359F-7D17-45D4-8EB8-A5BB503C7C74}" srcOrd="1"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custT="1"/>
      <dgm:spPr/>
      <dgm:t>
        <a:bodyPr/>
        <a:lstStyle/>
        <a:p>
          <a:pPr rtl="0"/>
          <a:r>
            <a:rPr lang="en-GB" sz="2800" dirty="0"/>
            <a:t>Many data sources are surprisingly stable or in-project</a:t>
          </a:r>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FC47F303-2A50-44D0-BC1F-423B45B4C10C}">
      <dgm:prSet custT="1"/>
      <dgm:spPr/>
      <dgm:t>
        <a:bodyPr/>
        <a:lstStyle/>
        <a:p>
          <a:pPr rtl="0"/>
          <a:r>
            <a:rPr lang="en-GB" sz="2800" dirty="0"/>
            <a:t>Support “invalidation signals” at coding/design-time</a:t>
          </a:r>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custT="1"/>
      <dgm:spPr/>
      <dgm:t>
        <a:bodyPr/>
        <a:lstStyle/>
        <a:p>
          <a:pPr rtl="0"/>
          <a:r>
            <a:rPr lang="en-GB" sz="2800" dirty="0"/>
            <a:t>Erasure makes compiled code less fragile</a:t>
          </a:r>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8C31310D-4B2C-4374-BF63-5A0E1F586325}">
      <dgm:prSet custT="1"/>
      <dgm:spPr/>
      <dgm:t>
        <a:bodyPr/>
        <a:lstStyle/>
        <a:p>
          <a:pPr rtl="0"/>
          <a:r>
            <a:rPr lang="en-GB" sz="2800" dirty="0"/>
            <a:t>Some data sources support “snapshot dates” </a:t>
          </a:r>
        </a:p>
      </dgm:t>
    </dgm:pt>
    <dgm:pt modelId="{4A4D45A7-9929-4B44-B32F-BE43D96DAB41}" type="parTrans" cxnId="{F1AF84D4-D3B1-4505-A67C-81134E1DA001}">
      <dgm:prSet/>
      <dgm:spPr/>
      <dgm:t>
        <a:bodyPr/>
        <a:lstStyle/>
        <a:p>
          <a:endParaRPr lang="en-GB"/>
        </a:p>
      </dgm:t>
    </dgm:pt>
    <dgm:pt modelId="{8F04133B-A488-46CF-B513-A1018E79AAE7}" type="sibTrans" cxnId="{F1AF84D4-D3B1-4505-A67C-81134E1DA001}">
      <dgm:prSet/>
      <dgm:spPr/>
      <dgm:t>
        <a:bodyPr/>
        <a:lstStyle/>
        <a:p>
          <a:endParaRPr lang="en-GB"/>
        </a:p>
      </dgm:t>
    </dgm:pt>
    <dgm:pt modelId="{83080C48-768C-406C-A931-F48B59FEDF6F}">
      <dgm:prSet custT="1"/>
      <dgm:spPr/>
      <dgm:t>
        <a:bodyPr/>
        <a:lstStyle/>
        <a:p>
          <a:pPr rtl="0"/>
          <a:r>
            <a:rPr lang="en-GB" sz="2800" dirty="0"/>
            <a:t>Data scripting has low exposure</a:t>
          </a:r>
        </a:p>
      </dgm:t>
    </dgm:pt>
    <dgm:pt modelId="{E317A198-F04F-4EA4-BCCA-5FB8A9526B81}" type="parTrans" cxnId="{0A1B7940-A439-4E7E-9B84-C1FA9EFC519B}">
      <dgm:prSet/>
      <dgm:spPr/>
      <dgm:t>
        <a:bodyPr/>
        <a:lstStyle/>
        <a:p>
          <a:endParaRPr lang="en-GB"/>
        </a:p>
      </dgm:t>
    </dgm:pt>
    <dgm:pt modelId="{ECC8D5FD-F960-470A-81E7-5CFDCF01E24B}" type="sibTrans" cxnId="{0A1B7940-A439-4E7E-9B84-C1FA9EFC519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pt>
    <dgm:pt modelId="{7CC0CDA4-0807-4E5C-91EB-D5B5AAD880F7}" type="pres">
      <dgm:prSet presAssocID="{8A93A77E-67E8-49DB-BB0F-E7651D43D0CF}" presName="parentText" presStyleLbl="node1" presStyleIdx="0" presStyleCnt="5">
        <dgm:presLayoutVars>
          <dgm:chMax val="0"/>
          <dgm:bulletEnabled val="1"/>
        </dgm:presLayoutVars>
      </dgm:prSet>
      <dgm:spPr/>
    </dgm:pt>
    <dgm:pt modelId="{2E682498-4ED3-4D3D-BC35-3673C4161A83}" type="pres">
      <dgm:prSet presAssocID="{6AB25F0F-3AAA-40A9-9A4D-E8C2957A1241}" presName="spacer" presStyleCnt="0"/>
      <dgm:spPr/>
    </dgm:pt>
    <dgm:pt modelId="{3EC0B6CA-20B2-4B6E-8C81-BF749EC767C7}" type="pres">
      <dgm:prSet presAssocID="{8C31310D-4B2C-4374-BF63-5A0E1F586325}" presName="parentText" presStyleLbl="node1" presStyleIdx="1" presStyleCnt="5">
        <dgm:presLayoutVars>
          <dgm:chMax val="0"/>
          <dgm:bulletEnabled val="1"/>
        </dgm:presLayoutVars>
      </dgm:prSet>
      <dgm:spPr/>
    </dgm:pt>
    <dgm:pt modelId="{0F5E49CD-76CB-4B6E-8E93-37B5DDB287B1}" type="pres">
      <dgm:prSet presAssocID="{8F04133B-A488-46CF-B513-A1018E79AAE7}" presName="spacer" presStyleCnt="0"/>
      <dgm:spPr/>
    </dgm:pt>
    <dgm:pt modelId="{83270D6F-0311-4B57-9903-602F35763410}" type="pres">
      <dgm:prSet presAssocID="{83080C48-768C-406C-A931-F48B59FEDF6F}" presName="parentText" presStyleLbl="node1" presStyleIdx="2" presStyleCnt="5">
        <dgm:presLayoutVars>
          <dgm:chMax val="0"/>
          <dgm:bulletEnabled val="1"/>
        </dgm:presLayoutVars>
      </dgm:prSet>
      <dgm:spPr/>
    </dgm:pt>
    <dgm:pt modelId="{588F19C9-3378-4B84-AE58-2FCC70CBE109}" type="pres">
      <dgm:prSet presAssocID="{ECC8D5FD-F960-470A-81E7-5CFDCF01E24B}" presName="spacer" presStyleCnt="0"/>
      <dgm:spPr/>
    </dgm:pt>
    <dgm:pt modelId="{952C8B6B-DE06-4032-8B30-24461EF83ABC}" type="pres">
      <dgm:prSet presAssocID="{FC47F303-2A50-44D0-BC1F-423B45B4C10C}" presName="parentText" presStyleLbl="node1" presStyleIdx="3" presStyleCnt="5">
        <dgm:presLayoutVars>
          <dgm:chMax val="0"/>
          <dgm:bulletEnabled val="1"/>
        </dgm:presLayoutVars>
      </dgm:prSet>
      <dgm:spPr/>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4" presStyleCnt="5">
        <dgm:presLayoutVars>
          <dgm:chMax val="0"/>
          <dgm:bulletEnabled val="1"/>
        </dgm:presLayoutVars>
      </dgm:prSet>
      <dgm:spPr/>
    </dgm:pt>
  </dgm:ptLst>
  <dgm:cxnLst>
    <dgm:cxn modelId="{0A1B7940-A439-4E7E-9B84-C1FA9EFC519B}" srcId="{6AFC51F7-154E-42AA-A1E2-D7E3FFB16ED8}" destId="{83080C48-768C-406C-A931-F48B59FEDF6F}" srcOrd="2" destOrd="0" parTransId="{E317A198-F04F-4EA4-BCCA-5FB8A9526B81}" sibTransId="{ECC8D5FD-F960-470A-81E7-5CFDCF01E24B}"/>
    <dgm:cxn modelId="{5CB5E85F-FE74-4558-96AE-860971CDF7D8}" type="presOf" srcId="{A95C62DA-C173-4AF3-B09F-32DEBE972937}" destId="{C4B4B460-90BC-4020-976D-E21F29538728}" srcOrd="0" destOrd="0" presId="urn:microsoft.com/office/officeart/2005/8/layout/vList2"/>
    <dgm:cxn modelId="{3F939043-FEDF-43A5-A89F-77D7DE5788E6}" type="presOf" srcId="{8A93A77E-67E8-49DB-BB0F-E7651D43D0CF}" destId="{7CC0CDA4-0807-4E5C-91EB-D5B5AAD880F7}" srcOrd="0" destOrd="0" presId="urn:microsoft.com/office/officeart/2005/8/layout/vList2"/>
    <dgm:cxn modelId="{C4701F6E-7874-4480-91BD-5CA5A15C85E6}" type="presOf" srcId="{83080C48-768C-406C-A931-F48B59FEDF6F}" destId="{83270D6F-0311-4B57-9903-602F35763410}" srcOrd="0" destOrd="0" presId="urn:microsoft.com/office/officeart/2005/8/layout/vList2"/>
    <dgm:cxn modelId="{3CE1ED72-ECD9-4D93-807B-FDEA50BE5001}" type="presOf" srcId="{FC47F303-2A50-44D0-BC1F-423B45B4C10C}" destId="{952C8B6B-DE06-4032-8B30-24461EF83ABC}" srcOrd="0" destOrd="0" presId="urn:microsoft.com/office/officeart/2005/8/layout/vList2"/>
    <dgm:cxn modelId="{317C7655-6160-451C-9C84-7B2E9E7C58D3}" type="presOf" srcId="{8C31310D-4B2C-4374-BF63-5A0E1F586325}" destId="{3EC0B6CA-20B2-4B6E-8C81-BF749EC767C7}" srcOrd="0" destOrd="0" presId="urn:microsoft.com/office/officeart/2005/8/layout/vList2"/>
    <dgm:cxn modelId="{ACCFA087-355F-4D1F-8FF6-4572633BB5E6}" srcId="{6AFC51F7-154E-42AA-A1E2-D7E3FFB16ED8}" destId="{8A93A77E-67E8-49DB-BB0F-E7651D43D0CF}" srcOrd="0" destOrd="0" parTransId="{42F238E0-2F5A-4DC9-B6F1-6552378DFB36}" sibTransId="{6AB25F0F-3AAA-40A9-9A4D-E8C2957A1241}"/>
    <dgm:cxn modelId="{E5337E8F-0255-46AE-AB7E-9CFE6285252B}" srcId="{6AFC51F7-154E-42AA-A1E2-D7E3FFB16ED8}" destId="{A95C62DA-C173-4AF3-B09F-32DEBE972937}" srcOrd="4" destOrd="0" parTransId="{23E4132F-6458-439E-AF33-D5F3E599AFEE}" sibTransId="{61984C22-1514-4206-9898-FF5E68D1D267}"/>
    <dgm:cxn modelId="{D52D44AD-C25A-4FBB-9D53-DBFBD0C48FE1}" srcId="{6AFC51F7-154E-42AA-A1E2-D7E3FFB16ED8}" destId="{FC47F303-2A50-44D0-BC1F-423B45B4C10C}" srcOrd="3" destOrd="0" parTransId="{29DE62B6-7BED-4FA8-B152-B2E8F3D960ED}" sibTransId="{717900E6-69DF-41E7-AD6D-61E409AFAABE}"/>
    <dgm:cxn modelId="{F1AF84D4-D3B1-4505-A67C-81134E1DA001}" srcId="{6AFC51F7-154E-42AA-A1E2-D7E3FFB16ED8}" destId="{8C31310D-4B2C-4374-BF63-5A0E1F586325}" srcOrd="1" destOrd="0" parTransId="{4A4D45A7-9929-4B44-B32F-BE43D96DAB41}" sibTransId="{8F04133B-A488-46CF-B513-A1018E79AAE7}"/>
    <dgm:cxn modelId="{17EFD7DD-DC03-422D-B20D-7A885BFB8694}" type="presOf" srcId="{6AFC51F7-154E-42AA-A1E2-D7E3FFB16ED8}" destId="{A0AE8BE7-D909-44C1-B8B3-58814B81B6E6}" srcOrd="0" destOrd="0" presId="urn:microsoft.com/office/officeart/2005/8/layout/vList2"/>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0DF0CE7B-A9A2-4C19-BE95-562959A0AE88}" type="presParOf" srcId="{A0AE8BE7-D909-44C1-B8B3-58814B81B6E6}" destId="{3EC0B6CA-20B2-4B6E-8C81-BF749EC767C7}" srcOrd="2" destOrd="0" presId="urn:microsoft.com/office/officeart/2005/8/layout/vList2"/>
    <dgm:cxn modelId="{362A2204-09D6-4630-8BB1-E46211753E28}" type="presParOf" srcId="{A0AE8BE7-D909-44C1-B8B3-58814B81B6E6}" destId="{0F5E49CD-76CB-4B6E-8E93-37B5DDB287B1}" srcOrd="3" destOrd="0" presId="urn:microsoft.com/office/officeart/2005/8/layout/vList2"/>
    <dgm:cxn modelId="{EF401D71-939B-4E43-BC0F-EEB2CFC5F0EC}" type="presParOf" srcId="{A0AE8BE7-D909-44C1-B8B3-58814B81B6E6}" destId="{83270D6F-0311-4B57-9903-602F35763410}" srcOrd="4" destOrd="0" presId="urn:microsoft.com/office/officeart/2005/8/layout/vList2"/>
    <dgm:cxn modelId="{F45D31E2-D685-4B56-B237-25C4C4D01B90}" type="presParOf" srcId="{A0AE8BE7-D909-44C1-B8B3-58814B81B6E6}" destId="{588F19C9-3378-4B84-AE58-2FCC70CBE109}" srcOrd="5" destOrd="0" presId="urn:microsoft.com/office/officeart/2005/8/layout/vList2"/>
    <dgm:cxn modelId="{EAC43E39-535D-478B-9BE5-0468E6777FC2}" type="presParOf" srcId="{A0AE8BE7-D909-44C1-B8B3-58814B81B6E6}" destId="{952C8B6B-DE06-4032-8B30-24461EF83ABC}" srcOrd="6" destOrd="0" presId="urn:microsoft.com/office/officeart/2005/8/layout/vList2"/>
    <dgm:cxn modelId="{C5738C1D-F19E-4C45-BF20-E6F1F376FD1A}" type="presParOf" srcId="{A0AE8BE7-D909-44C1-B8B3-58814B81B6E6}" destId="{84BB2E9C-FC7E-4F4C-B3BE-F1B10303220E}" srcOrd="7" destOrd="0" presId="urn:microsoft.com/office/officeart/2005/8/layout/vList2"/>
    <dgm:cxn modelId="{E70AFDD6-A03D-4DF1-9429-4521B9771958}" type="presParOf" srcId="{A0AE8BE7-D909-44C1-B8B3-58814B81B6E6}" destId="{C4B4B460-90BC-4020-976D-E21F295387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2CA5F6CE-2EAA-4812-99FC-45B0E7658969}">
      <dgm:prSet custT="1"/>
      <dgm:spPr/>
      <dgm:t>
        <a:bodyPr lIns="36000" rIns="0"/>
        <a:lstStyle/>
        <a:p>
          <a:pPr rtl="0"/>
          <a:r>
            <a:rPr lang="en-GB" sz="2000" dirty="0"/>
            <a:t>Γ</a:t>
          </a:r>
          <a:r>
            <a:rPr lang="en-GB" sz="2000" baseline="-25000" dirty="0"/>
            <a:t>0 </a:t>
          </a:r>
          <a:r>
            <a:rPr lang="en-GB" sz="2000" dirty="0"/>
            <a:t>is the ever-growing ocean of digital reality around us</a:t>
          </a:r>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a:t>Γ</a:t>
          </a:r>
          <a:r>
            <a:rPr lang="en-GB" sz="2000" baseline="-25000" dirty="0"/>
            <a:t>0 </a:t>
          </a:r>
          <a:r>
            <a:rPr lang="en-GB" sz="2000" dirty="0"/>
            <a:t>is other. It doesn’t speak your language</a:t>
          </a:r>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r>
            <a:rPr lang="en-GB" sz="2000" dirty="0"/>
            <a:t>In theory you are mutually recursive with Γ</a:t>
          </a:r>
          <a:r>
            <a:rPr lang="en-GB" sz="2000" baseline="-25000" dirty="0"/>
            <a:t>0</a:t>
          </a:r>
          <a:r>
            <a:rPr lang="en-GB" sz="2000" dirty="0"/>
            <a:t>. You are part of it </a:t>
          </a:r>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a:t>Γ</a:t>
          </a:r>
          <a:r>
            <a:rPr lang="en-GB" sz="2000" baseline="-25000" dirty="0"/>
            <a:t>0 </a:t>
          </a:r>
          <a:r>
            <a:rPr lang="en-GB" sz="2000" dirty="0"/>
            <a:t>is being organized at an incredible rate</a:t>
          </a:r>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a:t>Γ</a:t>
          </a:r>
          <a:r>
            <a:rPr lang="en-GB" sz="2000" baseline="-25000" dirty="0"/>
            <a:t>0 </a:t>
          </a:r>
          <a:r>
            <a:rPr lang="en-GB" sz="2000" dirty="0"/>
            <a:t>has many open doors, many locked doors</a:t>
          </a:r>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a:t>Some parts of Γ</a:t>
          </a:r>
          <a:r>
            <a:rPr lang="en-GB" sz="2000" baseline="-25000" dirty="0"/>
            <a:t>0 </a:t>
          </a:r>
          <a:r>
            <a:rPr lang="en-GB" sz="2000" dirty="0"/>
            <a:t>are full of uncertainty and probabilities</a:t>
          </a:r>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pt>
    <dgm:pt modelId="{90D238AF-8111-48F4-87D0-8513B6795E16}" type="pres">
      <dgm:prSet presAssocID="{2CA5F6CE-2EAA-4812-99FC-45B0E7658969}" presName="node" presStyleLbl="node1" presStyleIdx="0" presStyleCnt="6">
        <dgm:presLayoutVars>
          <dgm:bulletEnabled val="1"/>
        </dgm:presLayoutVars>
      </dgm:prSet>
      <dgm:spPr/>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pt>
  </dgm:ptLst>
  <dgm:cxnLst>
    <dgm:cxn modelId="{0E4DFB03-B639-4EE7-8687-C82888D7E16E}" type="presOf" srcId="{2CA5F6CE-2EAA-4812-99FC-45B0E7658969}" destId="{90D238AF-8111-48F4-87D0-8513B6795E16}" srcOrd="0" destOrd="0" presId="urn:microsoft.com/office/officeart/2005/8/layout/default"/>
    <dgm:cxn modelId="{B3DD930B-0052-46E8-A302-802DB67443B1}" type="presOf" srcId="{B851EE23-E5BA-470D-BBB7-3A5D8F2769BF}" destId="{BB6560F0-5737-4155-83E0-F00762C15097}" srcOrd="0" destOrd="0" presId="urn:microsoft.com/office/officeart/2005/8/layout/default"/>
    <dgm:cxn modelId="{4F8C4C0E-53F2-4409-8EA0-F48544486122}" type="presOf" srcId="{D7B7C21B-228A-454B-BF53-EDD95EF70A4A}" destId="{5C889AEA-E0C2-4FF9-A34D-CA456FDB903E}" srcOrd="0" destOrd="0" presId="urn:microsoft.com/office/officeart/2005/8/layout/default"/>
    <dgm:cxn modelId="{6A820C13-9423-4219-B72B-71A09871D698}" srcId="{21359CA4-5CB5-40B5-A7A7-DDC5B2B667EB}" destId="{2CA5F6CE-2EAA-4812-99FC-45B0E7658969}" srcOrd="0" destOrd="0" parTransId="{4AA2465D-6F25-4B6E-85EF-1AB849F3D45E}" sibTransId="{45CF8590-350E-4102-90CE-8CBE2423B11E}"/>
    <dgm:cxn modelId="{C987CC5E-ACFD-497B-846B-857CC0ED90A4}" srcId="{21359CA4-5CB5-40B5-A7A7-DDC5B2B667EB}" destId="{5B0A3E79-ABA6-4601-B4C6-872B13FC87FE}" srcOrd="3" destOrd="0" parTransId="{8BD1A46C-4A5C-4832-9CEA-27741FD9FCF5}" sibTransId="{9402B90C-0A52-4CF3-B94E-4F9D02A54EBC}"/>
    <dgm:cxn modelId="{5845BC6B-D3E3-47D1-B9D4-BEA0A1C6C1F0}" type="presOf" srcId="{5B0A3E79-ABA6-4601-B4C6-872B13FC87FE}" destId="{95717ED0-058B-40A8-AEF1-D8763A5D87CC}"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854BA78C-7228-4608-B4F7-4810CD5865DB}" type="presOf" srcId="{B98397F7-F227-4888-A916-AE6498B56EE8}" destId="{02636C2B-1A91-4E5F-9560-97738B72DA61}" srcOrd="0" destOrd="0" presId="urn:microsoft.com/office/officeart/2005/8/layout/default"/>
    <dgm:cxn modelId="{692F8796-7020-422D-B5AE-73F30EBA3D7A}" type="presOf" srcId="{BB251E8F-CED2-4140-A3EC-9DE54012E1C8}" destId="{2B9C4F42-7270-4926-91A5-B0F02BC89C9E}" srcOrd="0" destOrd="0" presId="urn:microsoft.com/office/officeart/2005/8/layout/default"/>
    <dgm:cxn modelId="{A425F5AC-2459-4E4D-936F-4C491EB176CE}" type="presOf" srcId="{21359CA4-5CB5-40B5-A7A7-DDC5B2B667EB}" destId="{FD22585E-ECBA-4F13-BAE7-FFE3199AA196}"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CAE414CD-ED8C-422E-9581-1B0F940299AF}" srcId="{21359CA4-5CB5-40B5-A7A7-DDC5B2B667EB}" destId="{BB251E8F-CED2-4140-A3EC-9DE54012E1C8}" srcOrd="4" destOrd="0" parTransId="{DC13AA0A-9F5B-4BC8-91E5-5864A5C7BF2F}" sibTransId="{18A02741-A071-4BD2-AF91-090E63356E92}"/>
    <dgm:cxn modelId="{8DE173DB-B70B-4E30-8F48-E9CDB0AB495C}" srcId="{21359CA4-5CB5-40B5-A7A7-DDC5B2B667EB}" destId="{B851EE23-E5BA-470D-BBB7-3A5D8F2769BF}" srcOrd="2" destOrd="0" parTransId="{FED40995-21CE-4A9B-B09D-3D97A8F6A04E}" sibTransId="{2B7DADBB-7D87-43D5-AA20-873398624731}"/>
    <dgm:cxn modelId="{B0EF6911-82F3-49CE-A50D-F98A6A523C3A}" type="presParOf" srcId="{FD22585E-ECBA-4F13-BAE7-FFE3199AA196}" destId="{90D238AF-8111-48F4-87D0-8513B6795E16}" srcOrd="0" destOrd="0" presId="urn:microsoft.com/office/officeart/2005/8/layout/default"/>
    <dgm:cxn modelId="{58B5A67D-F662-428B-ACD0-B426148CA34E}" type="presParOf" srcId="{FD22585E-ECBA-4F13-BAE7-FFE3199AA196}" destId="{425954A1-7EF5-4111-96F6-D85A1BEF1C2C}" srcOrd="1" destOrd="0" presId="urn:microsoft.com/office/officeart/2005/8/layout/default"/>
    <dgm:cxn modelId="{D39A8064-08FC-40D2-898B-070FE6FAD059}" type="presParOf" srcId="{FD22585E-ECBA-4F13-BAE7-FFE3199AA196}" destId="{5C889AEA-E0C2-4FF9-A34D-CA456FDB903E}" srcOrd="2" destOrd="0" presId="urn:microsoft.com/office/officeart/2005/8/layout/default"/>
    <dgm:cxn modelId="{723B2B35-3015-4FF9-B716-DE733BED09E4}" type="presParOf" srcId="{FD22585E-ECBA-4F13-BAE7-FFE3199AA196}" destId="{5AD9FCEB-B008-4923-92B3-8CB45DF93563}" srcOrd="3" destOrd="0" presId="urn:microsoft.com/office/officeart/2005/8/layout/default"/>
    <dgm:cxn modelId="{61D948CC-3065-4584-A414-C6C24E082F7E}" type="presParOf" srcId="{FD22585E-ECBA-4F13-BAE7-FFE3199AA196}" destId="{BB6560F0-5737-4155-83E0-F00762C15097}" srcOrd="4" destOrd="0" presId="urn:microsoft.com/office/officeart/2005/8/layout/default"/>
    <dgm:cxn modelId="{E8913423-887C-4F06-8B1B-4F56F5E971FC}" type="presParOf" srcId="{FD22585E-ECBA-4F13-BAE7-FFE3199AA196}" destId="{ABBE3BDA-4E5E-42D0-81E1-DA032C6F8834}" srcOrd="5" destOrd="0" presId="urn:microsoft.com/office/officeart/2005/8/layout/default"/>
    <dgm:cxn modelId="{DAE6F746-00B0-4001-BEC5-B860E18C7524}" type="presParOf" srcId="{FD22585E-ECBA-4F13-BAE7-FFE3199AA196}" destId="{95717ED0-058B-40A8-AEF1-D8763A5D87CC}" srcOrd="6" destOrd="0" presId="urn:microsoft.com/office/officeart/2005/8/layout/default"/>
    <dgm:cxn modelId="{B609CD52-7345-409F-BABA-5DEE67E9C834}" type="presParOf" srcId="{FD22585E-ECBA-4F13-BAE7-FFE3199AA196}" destId="{B8DE0AF6-3CE3-4FDA-9BDA-2983AE8E7A86}" srcOrd="7" destOrd="0" presId="urn:microsoft.com/office/officeart/2005/8/layout/default"/>
    <dgm:cxn modelId="{120555E9-E153-47DF-A874-BC8758BA5BC4}" type="presParOf" srcId="{FD22585E-ECBA-4F13-BAE7-FFE3199AA196}" destId="{2B9C4F42-7270-4926-91A5-B0F02BC89C9E}" srcOrd="8" destOrd="0" presId="urn:microsoft.com/office/officeart/2005/8/layout/default"/>
    <dgm:cxn modelId="{0F96FC35-574A-421A-AED3-37CE5ECFBB83}" type="presParOf" srcId="{FD22585E-ECBA-4F13-BAE7-FFE3199AA196}" destId="{A49EC87C-10DA-470B-BD7B-0F38B658E92C}" srcOrd="9" destOrd="0" presId="urn:microsoft.com/office/officeart/2005/8/layout/default"/>
    <dgm:cxn modelId="{72769047-3BF0-440C-8FF6-13B414B1A52D}"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9DDF2FC-920D-4C4D-9879-581E042ED7BA}">
      <dgm:prSet/>
      <dgm:spPr/>
      <dgm:t>
        <a:bodyPr/>
        <a:lstStyle/>
        <a:p>
          <a:pPr rtl="0"/>
          <a:r>
            <a:rPr lang="en-GB" b="0" baseline="0" dirty="0"/>
            <a:t>Ur</a:t>
          </a:r>
          <a:endParaRPr lang="en-GB" dirty="0"/>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a:t>Gosu</a:t>
          </a:r>
          <a:endParaRPr lang="en-GB" dirty="0"/>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err="1"/>
            <a:t>Scala</a:t>
          </a:r>
          <a:r>
            <a:rPr lang="en-GB" b="0" baseline="0" dirty="0"/>
            <a:t> Type Macros</a:t>
          </a:r>
          <a:endParaRPr lang="en-GB" dirty="0"/>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a:t>Scheme/Lisp Macros</a:t>
          </a:r>
          <a:endParaRPr lang="en-GB" dirty="0"/>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1079F37-9AE9-47E6-8E60-C0949B4955D1}">
      <dgm:prSet/>
      <dgm:spPr/>
      <dgm:t>
        <a:bodyPr/>
        <a:lstStyle/>
        <a:p>
          <a:pPr rtl="0"/>
          <a:r>
            <a:rPr lang="en-GB" b="0" baseline="0" dirty="0" err="1"/>
            <a:t>Idris</a:t>
          </a:r>
          <a:endParaRPr lang="en-GB" dirty="0"/>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484690F6-1815-43F5-ACE8-A23AA34D46ED}">
      <dgm:prSet/>
      <dgm:spPr/>
      <dgm:t>
        <a:bodyPr/>
        <a:lstStyle/>
        <a:p>
          <a:pPr rtl="0"/>
          <a:r>
            <a:rPr lang="en-GB" b="0" baseline="0" dirty="0"/>
            <a:t>Template Haskell</a:t>
          </a:r>
          <a:endParaRPr lang="en-GB" dirty="0"/>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1AF8812B-9E02-4F08-9723-B824138D94F0}">
      <dgm:prSet/>
      <dgm:spPr/>
      <dgm:t>
        <a:bodyPr/>
        <a:lstStyle/>
        <a:p>
          <a:pPr rtl="0"/>
          <a:r>
            <a:rPr lang="en-GB" dirty="0"/>
            <a:t>C# source generators</a:t>
          </a:r>
        </a:p>
      </dgm:t>
    </dgm:pt>
    <dgm:pt modelId="{81EA56B2-2B9E-4DCA-A8A0-76DACB793A88}" type="sibTrans" cxnId="{4ACBE816-6582-4E70-8986-FD20A678F5C7}">
      <dgm:prSet/>
      <dgm:spPr/>
      <dgm:t>
        <a:bodyPr/>
        <a:lstStyle/>
        <a:p>
          <a:endParaRPr lang="en-GB"/>
        </a:p>
      </dgm:t>
    </dgm:pt>
    <dgm:pt modelId="{C2D2D9C4-E86F-4FC5-BC43-E76543520488}" type="parTrans" cxnId="{4ACBE816-6582-4E70-8986-FD20A678F5C7}">
      <dgm:prSet/>
      <dgm:spPr/>
      <dgm:t>
        <a:bodyPr/>
        <a:lstStyle/>
        <a:p>
          <a:endParaRPr lang="en-GB"/>
        </a:p>
      </dgm:t>
    </dgm:pt>
    <dgm:pt modelId="{A18850E9-89C6-48D3-9207-42132FF90638}">
      <dgm:prSet/>
      <dgm:spPr/>
      <dgm:t>
        <a:bodyPr/>
        <a:lstStyle/>
        <a:p>
          <a:pPr rtl="0"/>
          <a:r>
            <a:rPr lang="en-GB"/>
            <a:t>…</a:t>
          </a:r>
          <a:endParaRPr lang="en-GB" dirty="0"/>
        </a:p>
      </dgm:t>
    </dgm:pt>
    <dgm:pt modelId="{4B18D27A-3F6E-42B2-94FD-6B35944EFC50}" type="parTrans" cxnId="{CB15E6B2-70A1-4DDA-A977-CB13495B3DEB}">
      <dgm:prSet/>
      <dgm:spPr/>
      <dgm:t>
        <a:bodyPr/>
        <a:lstStyle/>
        <a:p>
          <a:endParaRPr lang="en-GB"/>
        </a:p>
      </dgm:t>
    </dgm:pt>
    <dgm:pt modelId="{2B71265B-8327-458B-9B9B-A5E66A90ECD1}" type="sibTrans" cxnId="{CB15E6B2-70A1-4DDA-A977-CB13495B3DEB}">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pt>
    <dgm:pt modelId="{5DBDC61F-9554-4F83-A359-6FE8F2984F77}" type="pres">
      <dgm:prSet presAssocID="{99DDF2FC-920D-4C4D-9879-581E042ED7BA}" presName="node" presStyleLbl="node1" presStyleIdx="0" presStyleCnt="8">
        <dgm:presLayoutVars>
          <dgm:bulletEnabled val="1"/>
        </dgm:presLayoutVars>
      </dgm:prSet>
      <dgm:spPr/>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8">
        <dgm:presLayoutVars>
          <dgm:bulletEnabled val="1"/>
        </dgm:presLayoutVars>
      </dgm:prSet>
      <dgm:spPr/>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8">
        <dgm:presLayoutVars>
          <dgm:bulletEnabled val="1"/>
        </dgm:presLayoutVars>
      </dgm:prSet>
      <dgm:spPr/>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3" presStyleCnt="8">
        <dgm:presLayoutVars>
          <dgm:bulletEnabled val="1"/>
        </dgm:presLayoutVars>
      </dgm:prSet>
      <dgm:spPr/>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4" presStyleCnt="8">
        <dgm:presLayoutVars>
          <dgm:bulletEnabled val="1"/>
        </dgm:presLayoutVars>
      </dgm:prSet>
      <dgm:spPr/>
    </dgm:pt>
    <dgm:pt modelId="{3C67E64E-5097-42AD-BF02-C8EE6BD55DF8}" type="pres">
      <dgm:prSet presAssocID="{95CFC558-E73E-4C0E-B4AE-A129CB4B7CC6}" presName="sibTrans" presStyleCnt="0"/>
      <dgm:spPr/>
    </dgm:pt>
    <dgm:pt modelId="{EAAEAE1A-2744-49BE-B2C0-863C5167C0EB}" type="pres">
      <dgm:prSet presAssocID="{61079F37-9AE9-47E6-8E60-C0949B4955D1}" presName="node" presStyleLbl="node1" presStyleIdx="5" presStyleCnt="8">
        <dgm:presLayoutVars>
          <dgm:bulletEnabled val="1"/>
        </dgm:presLayoutVars>
      </dgm:prSet>
      <dgm:spPr/>
    </dgm:pt>
    <dgm:pt modelId="{4D261B98-C7CE-4E26-9F43-3C714559587E}" type="pres">
      <dgm:prSet presAssocID="{65F23361-BB49-47D5-AC00-B21149F73B67}" presName="sibTrans" presStyleCnt="0"/>
      <dgm:spPr/>
    </dgm:pt>
    <dgm:pt modelId="{B21E0C85-EE71-4126-A821-C25CC485DD03}" type="pres">
      <dgm:prSet presAssocID="{1AF8812B-9E02-4F08-9723-B824138D94F0}" presName="node" presStyleLbl="node1" presStyleIdx="6" presStyleCnt="8">
        <dgm:presLayoutVars>
          <dgm:bulletEnabled val="1"/>
        </dgm:presLayoutVars>
      </dgm:prSet>
      <dgm:spPr/>
    </dgm:pt>
    <dgm:pt modelId="{9E9B776C-D01E-4ECC-A810-2C0A569C2E1B}" type="pres">
      <dgm:prSet presAssocID="{81EA56B2-2B9E-4DCA-A8A0-76DACB793A88}" presName="sibTrans" presStyleCnt="0"/>
      <dgm:spPr/>
    </dgm:pt>
    <dgm:pt modelId="{0BD6EC43-F49A-4C24-8A8F-38BEE37E9DD1}" type="pres">
      <dgm:prSet presAssocID="{A18850E9-89C6-48D3-9207-42132FF90638}" presName="node" presStyleLbl="node1" presStyleIdx="7" presStyleCnt="8">
        <dgm:presLayoutVars>
          <dgm:bulletEnabled val="1"/>
        </dgm:presLayoutVars>
      </dgm:prSet>
      <dgm:spPr/>
    </dgm:pt>
  </dgm:ptLst>
  <dgm:cxnLst>
    <dgm:cxn modelId="{99CC3B11-1E2B-4399-9F08-487E71184943}" type="presOf" srcId="{484690F6-1815-43F5-ACE8-A23AA34D46ED}" destId="{13CBD19E-C121-486B-BB26-96059C7690C6}" srcOrd="0" destOrd="0" presId="urn:microsoft.com/office/officeart/2005/8/layout/default"/>
    <dgm:cxn modelId="{240B3212-53F6-4193-8A67-B79D1ECDE34A}" type="presOf" srcId="{61079F37-9AE9-47E6-8E60-C0949B4955D1}" destId="{EAAEAE1A-2744-49BE-B2C0-863C5167C0EB}" srcOrd="0" destOrd="0" presId="urn:microsoft.com/office/officeart/2005/8/layout/default"/>
    <dgm:cxn modelId="{4ACBE816-6582-4E70-8986-FD20A678F5C7}" srcId="{34E93DDE-D099-4CA2-863C-7319E600DBE4}" destId="{1AF8812B-9E02-4F08-9723-B824138D94F0}" srcOrd="6" destOrd="0" parTransId="{C2D2D9C4-E86F-4FC5-BC43-E76543520488}" sibTransId="{81EA56B2-2B9E-4DCA-A8A0-76DACB793A88}"/>
    <dgm:cxn modelId="{9F29CB1B-A662-4AF8-8059-09D8DD70D027}" type="presOf" srcId="{44FB6709-E0F9-4D19-86F6-1E43D09DDEAF}" destId="{6106473F-7DBE-41AF-AA48-1851D89FE089}" srcOrd="0" destOrd="0" presId="urn:microsoft.com/office/officeart/2005/8/layout/default"/>
    <dgm:cxn modelId="{E5E9DD23-8605-4827-AEB0-54CB6301397A}" type="presOf" srcId="{1AF8812B-9E02-4F08-9723-B824138D94F0}" destId="{B21E0C85-EE71-4126-A821-C25CC485DD03}" srcOrd="0" destOrd="0" presId="urn:microsoft.com/office/officeart/2005/8/layout/default"/>
    <dgm:cxn modelId="{B992A929-AA19-4BAF-97FB-3E60CD292815}" type="presOf" srcId="{16AD00E4-6B2C-48E3-9B25-E3356812D19B}" destId="{03DF18D3-7E95-4346-9BB3-71AB27DE435C}" srcOrd="0" destOrd="0" presId="urn:microsoft.com/office/officeart/2005/8/layout/default"/>
    <dgm:cxn modelId="{3C45F637-80B1-471D-AD2E-FC6E72AB5FA8}" srcId="{34E93DDE-D099-4CA2-863C-7319E600DBE4}" destId="{484690F6-1815-43F5-ACE8-A23AA34D46ED}" srcOrd="3" destOrd="0" parTransId="{15CC8523-8E62-4F40-8F04-5969A424E8A9}" sibTransId="{7DFE9C92-C9AD-45B7-98D9-DDFEFEE3EF52}"/>
    <dgm:cxn modelId="{7FA12739-6119-4CCB-B338-9564E39FC446}" srcId="{34E93DDE-D099-4CA2-863C-7319E600DBE4}" destId="{99DDF2FC-920D-4C4D-9879-581E042ED7BA}" srcOrd="0" destOrd="0" parTransId="{EDBBF7CC-4D1D-4EDD-B9E3-9266AC4669D3}" sibTransId="{E1578FFA-F8D4-48C3-B907-9BA312267A07}"/>
    <dgm:cxn modelId="{30DC7A3B-044F-4647-BD3F-AEC9D9C56027}" srcId="{34E93DDE-D099-4CA2-863C-7319E600DBE4}" destId="{16AD00E4-6B2C-48E3-9B25-E3356812D19B}" srcOrd="2" destOrd="0" parTransId="{A8089564-5166-40A2-AD1F-9FB8D10F5E2A}" sibTransId="{698B9429-D765-4282-8D46-4FB5A08F9990}"/>
    <dgm:cxn modelId="{BC903742-F7CE-4EC1-A34C-050B7E3095F0}" srcId="{34E93DDE-D099-4CA2-863C-7319E600DBE4}" destId="{1213B70D-A584-4C52-93B4-10193FDDA19B}" srcOrd="1" destOrd="0" parTransId="{6597C9FA-D024-4A8D-A4FA-A5D862D61297}" sibTransId="{069FE3A8-D97C-48DB-96A2-89660C6109A7}"/>
    <dgm:cxn modelId="{B4295754-2269-4BC6-A779-B212DB9B5565}" type="presOf" srcId="{34E93DDE-D099-4CA2-863C-7319E600DBE4}" destId="{84BBAD3E-47E3-429D-AF91-8056E7C916A7}"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EEAE37B2-ECBA-4C14-AFA7-307B23A6C78C}" srcId="{34E93DDE-D099-4CA2-863C-7319E600DBE4}" destId="{44FB6709-E0F9-4D19-86F6-1E43D09DDEAF}" srcOrd="4" destOrd="0" parTransId="{A92B264E-416E-4075-8FD1-2CFFAB4BAD71}" sibTransId="{95CFC558-E73E-4C0E-B4AE-A129CB4B7CC6}"/>
    <dgm:cxn modelId="{CB15E6B2-70A1-4DDA-A977-CB13495B3DEB}" srcId="{34E93DDE-D099-4CA2-863C-7319E600DBE4}" destId="{A18850E9-89C6-48D3-9207-42132FF90638}" srcOrd="7" destOrd="0" parTransId="{4B18D27A-3F6E-42B2-94FD-6B35944EFC50}" sibTransId="{2B71265B-8327-458B-9B9B-A5E66A90ECD1}"/>
    <dgm:cxn modelId="{2593BDE3-3DDA-49AA-8BEF-2F4D68E5FC4D}" type="presOf" srcId="{99DDF2FC-920D-4C4D-9879-581E042ED7BA}" destId="{5DBDC61F-9554-4F83-A359-6FE8F2984F77}" srcOrd="0" destOrd="0" presId="urn:microsoft.com/office/officeart/2005/8/layout/default"/>
    <dgm:cxn modelId="{A8208AEB-F9C8-4F59-8999-D21FC43CF65B}" type="presOf" srcId="{A18850E9-89C6-48D3-9207-42132FF90638}" destId="{0BD6EC43-F49A-4C24-8A8F-38BEE37E9DD1}" srcOrd="0" destOrd="0" presId="urn:microsoft.com/office/officeart/2005/8/layout/default"/>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B5D6FA21-CD5F-4938-BF11-5675117819F5}" type="presParOf" srcId="{84BBAD3E-47E3-429D-AF91-8056E7C916A7}" destId="{13CBD19E-C121-486B-BB26-96059C7690C6}" srcOrd="6" destOrd="0" presId="urn:microsoft.com/office/officeart/2005/8/layout/default"/>
    <dgm:cxn modelId="{8EE4C5EB-9AAC-40D8-A7AD-6D23195AF84D}" type="presParOf" srcId="{84BBAD3E-47E3-429D-AF91-8056E7C916A7}" destId="{CD958D3D-41AB-4A39-AB6D-1858BC140DAD}" srcOrd="7" destOrd="0" presId="urn:microsoft.com/office/officeart/2005/8/layout/default"/>
    <dgm:cxn modelId="{8EC98AB1-2DBF-41D9-A4E8-EB06BAD6782A}" type="presParOf" srcId="{84BBAD3E-47E3-429D-AF91-8056E7C916A7}" destId="{6106473F-7DBE-41AF-AA48-1851D89FE089}" srcOrd="8" destOrd="0" presId="urn:microsoft.com/office/officeart/2005/8/layout/default"/>
    <dgm:cxn modelId="{004463D9-50F8-45C0-8892-3F91C78B78B5}" type="presParOf" srcId="{84BBAD3E-47E3-429D-AF91-8056E7C916A7}" destId="{3C67E64E-5097-42AD-BF02-C8EE6BD55DF8}"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9749E636-598A-48D7-85BB-368CF57C871C}" type="presParOf" srcId="{84BBAD3E-47E3-429D-AF91-8056E7C916A7}" destId="{B21E0C85-EE71-4126-A821-C25CC485DD03}" srcOrd="12" destOrd="0" presId="urn:microsoft.com/office/officeart/2005/8/layout/default"/>
    <dgm:cxn modelId="{3E530D43-722D-401B-85E7-9C9EDD0E8DBA}" type="presParOf" srcId="{84BBAD3E-47E3-429D-AF91-8056E7C916A7}" destId="{9E9B776C-D01E-4ECC-A810-2C0A569C2E1B}" srcOrd="13" destOrd="0" presId="urn:microsoft.com/office/officeart/2005/8/layout/default"/>
    <dgm:cxn modelId="{6A75216C-5C8C-41A7-BA6A-ABCB01ECAB81}" type="presParOf" srcId="{84BBAD3E-47E3-429D-AF91-8056E7C916A7}" destId="{0BD6EC43-F49A-4C24-8A8F-38BEE37E9DD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GB" sz="4500" kern="1200" dirty="0"/>
            <a:t>Statically Typed</a:t>
          </a:r>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000250">
            <a:lnSpc>
              <a:spcPct val="90000"/>
            </a:lnSpc>
            <a:spcBef>
              <a:spcPct val="0"/>
            </a:spcBef>
            <a:spcAft>
              <a:spcPct val="35000"/>
            </a:spcAft>
            <a:buNone/>
          </a:pPr>
          <a:r>
            <a:rPr lang="en-GB" sz="4500" kern="1200" dirty="0"/>
            <a:t>Dynamically Typed</a:t>
          </a:r>
        </a:p>
      </dsp:txBody>
      <dsp:txXfrm>
        <a:off x="4562636" y="668466"/>
        <a:ext cx="2857068" cy="3625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84336"/>
          <a:ext cx="8123851"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GB" sz="2800" kern="1200" dirty="0"/>
            <a:t>Many data sources are surprisingly stable or in-project</a:t>
          </a:r>
        </a:p>
      </dsp:txBody>
      <dsp:txXfrm>
        <a:off x="32898" y="317234"/>
        <a:ext cx="8058055" cy="608124"/>
      </dsp:txXfrm>
    </dsp:sp>
    <dsp:sp modelId="{3EC0B6CA-20B2-4B6E-8C81-BF749EC767C7}">
      <dsp:nvSpPr>
        <dsp:cNvPr id="0" name=""/>
        <dsp:cNvSpPr/>
      </dsp:nvSpPr>
      <dsp:spPr>
        <a:xfrm>
          <a:off x="0" y="1027376"/>
          <a:ext cx="8123851"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GB" sz="2800" kern="1200" dirty="0"/>
            <a:t>Some data sources support “snapshot dates” </a:t>
          </a:r>
        </a:p>
      </dsp:txBody>
      <dsp:txXfrm>
        <a:off x="32898" y="1060274"/>
        <a:ext cx="8058055" cy="608124"/>
      </dsp:txXfrm>
    </dsp:sp>
    <dsp:sp modelId="{83270D6F-0311-4B57-9903-602F35763410}">
      <dsp:nvSpPr>
        <dsp:cNvPr id="0" name=""/>
        <dsp:cNvSpPr/>
      </dsp:nvSpPr>
      <dsp:spPr>
        <a:xfrm>
          <a:off x="0" y="1770416"/>
          <a:ext cx="8123851"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GB" sz="2800" kern="1200" dirty="0"/>
            <a:t>Data scripting has low exposure</a:t>
          </a:r>
        </a:p>
      </dsp:txBody>
      <dsp:txXfrm>
        <a:off x="32898" y="1803314"/>
        <a:ext cx="8058055" cy="608124"/>
      </dsp:txXfrm>
    </dsp:sp>
    <dsp:sp modelId="{952C8B6B-DE06-4032-8B30-24461EF83ABC}">
      <dsp:nvSpPr>
        <dsp:cNvPr id="0" name=""/>
        <dsp:cNvSpPr/>
      </dsp:nvSpPr>
      <dsp:spPr>
        <a:xfrm>
          <a:off x="0" y="2513456"/>
          <a:ext cx="8123851"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GB" sz="2800" kern="1200" dirty="0"/>
            <a:t>Support “invalidation signals” at coding/design-time</a:t>
          </a:r>
        </a:p>
      </dsp:txBody>
      <dsp:txXfrm>
        <a:off x="32898" y="2546354"/>
        <a:ext cx="8058055" cy="608124"/>
      </dsp:txXfrm>
    </dsp:sp>
    <dsp:sp modelId="{C4B4B460-90BC-4020-976D-E21F29538728}">
      <dsp:nvSpPr>
        <dsp:cNvPr id="0" name=""/>
        <dsp:cNvSpPr/>
      </dsp:nvSpPr>
      <dsp:spPr>
        <a:xfrm>
          <a:off x="0" y="3256496"/>
          <a:ext cx="8123851" cy="673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GB" sz="2800" kern="1200" dirty="0"/>
            <a:t>Erasure makes compiled code less fragile</a:t>
          </a:r>
        </a:p>
      </dsp:txBody>
      <dsp:txXfrm>
        <a:off x="32898" y="3289394"/>
        <a:ext cx="8058055" cy="6081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the ever-growing ocean of digital reality around us</a:t>
          </a:r>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other. It doesn’t speak your language</a:t>
          </a:r>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 theory you are mutually recursive with Γ</a:t>
          </a:r>
          <a:r>
            <a:rPr lang="en-GB" sz="2000" kern="1200" baseline="-25000" dirty="0"/>
            <a:t>0</a:t>
          </a:r>
          <a:r>
            <a:rPr lang="en-GB" sz="2000" kern="1200" dirty="0"/>
            <a:t>. You are part of it </a:t>
          </a:r>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is being organized at an incredible rate</a:t>
          </a:r>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Γ</a:t>
          </a:r>
          <a:r>
            <a:rPr lang="en-GB" sz="2000" kern="1200" baseline="-25000" dirty="0"/>
            <a:t>0 </a:t>
          </a:r>
          <a:r>
            <a:rPr lang="en-GB" sz="2000" kern="1200" dirty="0"/>
            <a:t>has many open doors, many locked doors</a:t>
          </a:r>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kern="1200" dirty="0"/>
            <a:t>Some parts of Γ</a:t>
          </a:r>
          <a:r>
            <a:rPr lang="en-GB" sz="2000" kern="1200" baseline="-25000" dirty="0"/>
            <a:t>0 </a:t>
          </a:r>
          <a:r>
            <a:rPr lang="en-GB" sz="2000" kern="1200" dirty="0"/>
            <a:t>are full of uncertainty and probabilities</a:t>
          </a:r>
        </a:p>
      </dsp:txBody>
      <dsp:txXfrm>
        <a:off x="5750207" y="2667843"/>
        <a:ext cx="2613730" cy="1568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3133" y="641918"/>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a:t>Ur</a:t>
          </a:r>
          <a:endParaRPr lang="en-GB" sz="3400" kern="1200" dirty="0"/>
        </a:p>
      </dsp:txBody>
      <dsp:txXfrm>
        <a:off x="3133" y="641918"/>
        <a:ext cx="2486287" cy="1491772"/>
      </dsp:txXfrm>
    </dsp:sp>
    <dsp:sp modelId="{9BF57B96-B661-4424-BCCA-8A907CCB3569}">
      <dsp:nvSpPr>
        <dsp:cNvPr id="0" name=""/>
        <dsp:cNvSpPr/>
      </dsp:nvSpPr>
      <dsp:spPr>
        <a:xfrm>
          <a:off x="2738050" y="641918"/>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err="1"/>
            <a:t>Gosu</a:t>
          </a:r>
          <a:endParaRPr lang="en-GB" sz="3400" kern="1200" dirty="0"/>
        </a:p>
      </dsp:txBody>
      <dsp:txXfrm>
        <a:off x="2738050" y="641918"/>
        <a:ext cx="2486287" cy="1491772"/>
      </dsp:txXfrm>
    </dsp:sp>
    <dsp:sp modelId="{03DF18D3-7E95-4346-9BB3-71AB27DE435C}">
      <dsp:nvSpPr>
        <dsp:cNvPr id="0" name=""/>
        <dsp:cNvSpPr/>
      </dsp:nvSpPr>
      <dsp:spPr>
        <a:xfrm>
          <a:off x="5472966" y="641918"/>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err="1"/>
            <a:t>Scala</a:t>
          </a:r>
          <a:r>
            <a:rPr lang="en-GB" sz="3400" b="0" kern="1200" baseline="0" dirty="0"/>
            <a:t> Type Macros</a:t>
          </a:r>
          <a:endParaRPr lang="en-GB" sz="3400" kern="1200" dirty="0"/>
        </a:p>
      </dsp:txBody>
      <dsp:txXfrm>
        <a:off x="5472966" y="641918"/>
        <a:ext cx="2486287" cy="1491772"/>
      </dsp:txXfrm>
    </dsp:sp>
    <dsp:sp modelId="{13CBD19E-C121-486B-BB26-96059C7690C6}">
      <dsp:nvSpPr>
        <dsp:cNvPr id="0" name=""/>
        <dsp:cNvSpPr/>
      </dsp:nvSpPr>
      <dsp:spPr>
        <a:xfrm>
          <a:off x="8207883" y="641918"/>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a:t>Template Haskell</a:t>
          </a:r>
          <a:endParaRPr lang="en-GB" sz="3400" kern="1200" dirty="0"/>
        </a:p>
      </dsp:txBody>
      <dsp:txXfrm>
        <a:off x="8207883" y="641918"/>
        <a:ext cx="2486287" cy="1491772"/>
      </dsp:txXfrm>
    </dsp:sp>
    <dsp:sp modelId="{6106473F-7DBE-41AF-AA48-1851D89FE089}">
      <dsp:nvSpPr>
        <dsp:cNvPr id="0" name=""/>
        <dsp:cNvSpPr/>
      </dsp:nvSpPr>
      <dsp:spPr>
        <a:xfrm>
          <a:off x="3133" y="2382319"/>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a:t>Scheme/Lisp Macros</a:t>
          </a:r>
          <a:endParaRPr lang="en-GB" sz="3400" kern="1200" dirty="0"/>
        </a:p>
      </dsp:txBody>
      <dsp:txXfrm>
        <a:off x="3133" y="2382319"/>
        <a:ext cx="2486287" cy="1491772"/>
      </dsp:txXfrm>
    </dsp:sp>
    <dsp:sp modelId="{EAAEAE1A-2744-49BE-B2C0-863C5167C0EB}">
      <dsp:nvSpPr>
        <dsp:cNvPr id="0" name=""/>
        <dsp:cNvSpPr/>
      </dsp:nvSpPr>
      <dsp:spPr>
        <a:xfrm>
          <a:off x="2738050" y="2382319"/>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b="0" kern="1200" baseline="0" dirty="0" err="1"/>
            <a:t>Idris</a:t>
          </a:r>
          <a:endParaRPr lang="en-GB" sz="3400" kern="1200" dirty="0"/>
        </a:p>
      </dsp:txBody>
      <dsp:txXfrm>
        <a:off x="2738050" y="2382319"/>
        <a:ext cx="2486287" cy="1491772"/>
      </dsp:txXfrm>
    </dsp:sp>
    <dsp:sp modelId="{B21E0C85-EE71-4126-A821-C25CC485DD03}">
      <dsp:nvSpPr>
        <dsp:cNvPr id="0" name=""/>
        <dsp:cNvSpPr/>
      </dsp:nvSpPr>
      <dsp:spPr>
        <a:xfrm>
          <a:off x="5472966" y="2382319"/>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kern="1200" dirty="0"/>
            <a:t>C# source generators</a:t>
          </a:r>
        </a:p>
      </dsp:txBody>
      <dsp:txXfrm>
        <a:off x="5472966" y="2382319"/>
        <a:ext cx="2486287" cy="1491772"/>
      </dsp:txXfrm>
    </dsp:sp>
    <dsp:sp modelId="{0BD6EC43-F49A-4C24-8A8F-38BEE37E9DD1}">
      <dsp:nvSpPr>
        <dsp:cNvPr id="0" name=""/>
        <dsp:cNvSpPr/>
      </dsp:nvSpPr>
      <dsp:spPr>
        <a:xfrm>
          <a:off x="8207883" y="2382319"/>
          <a:ext cx="2486287" cy="14917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GB" sz="3400" kern="1200"/>
            <a:t>…</a:t>
          </a:r>
          <a:endParaRPr lang="en-GB" sz="3400" kern="1200" dirty="0"/>
        </a:p>
      </dsp:txBody>
      <dsp:txXfrm>
        <a:off x="8207883" y="2382319"/>
        <a:ext cx="2486287" cy="149177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1704F-4079-4BC7-81B8-B875D4C7DE98}" type="datetimeFigureOut">
              <a:rPr lang="en-GB" smtClean="0"/>
              <a:t>19/10/2021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7605B-9241-4396-8D59-588185A0E9E8}" type="slidenum">
              <a:rPr lang="en-GB" smtClean="0"/>
              <a:t>‹#›</a:t>
            </a:fld>
            <a:endParaRPr lang="en-GB"/>
          </a:p>
        </p:txBody>
      </p:sp>
    </p:spTree>
    <p:extLst>
      <p:ext uri="{BB962C8B-B14F-4D97-AF65-F5344CB8AC3E}">
        <p14:creationId xmlns:p14="http://schemas.microsoft.com/office/powerpoint/2010/main" val="257724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837605B-9241-4396-8D59-588185A0E9E8}" type="slidenum">
              <a:rPr lang="en-GB" smtClean="0"/>
              <a:t>21</a:t>
            </a:fld>
            <a:endParaRPr lang="en-GB"/>
          </a:p>
        </p:txBody>
      </p:sp>
    </p:spTree>
    <p:extLst>
      <p:ext uri="{BB962C8B-B14F-4D97-AF65-F5344CB8AC3E}">
        <p14:creationId xmlns:p14="http://schemas.microsoft.com/office/powerpoint/2010/main" val="112079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17D6-BBD0-49E0-92A9-B0736E0F6B9D}"/>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C7A9DD6E-3715-4157-8B7F-45D223E15BE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00E647D0-F8A4-426E-B92A-43167642C261}"/>
              </a:ext>
            </a:extLst>
          </p:cNvPr>
          <p:cNvSpPr txBox="1">
            <a:spLocks noGrp="1"/>
          </p:cNvSpPr>
          <p:nvPr>
            <p:ph type="dt" sz="half" idx="7"/>
          </p:nvPr>
        </p:nvSpPr>
        <p:spPr/>
        <p:txBody>
          <a:bodyPr/>
          <a:lstStyle>
            <a:lvl1pPr>
              <a:defRPr/>
            </a:lvl1pPr>
          </a:lstStyle>
          <a:p>
            <a:pPr lvl="0"/>
            <a:fld id="{3CE34A71-4629-45FE-BB3F-437AD1E63877}" type="datetime1">
              <a:rPr lang="en-GB"/>
              <a:pPr lvl="0"/>
              <a:t>19/10/2021</a:t>
            </a:fld>
            <a:endParaRPr lang="en-GB"/>
          </a:p>
        </p:txBody>
      </p:sp>
      <p:sp>
        <p:nvSpPr>
          <p:cNvPr id="5" name="Footer Placeholder 4">
            <a:extLst>
              <a:ext uri="{FF2B5EF4-FFF2-40B4-BE49-F238E27FC236}">
                <a16:creationId xmlns:a16="http://schemas.microsoft.com/office/drawing/2014/main" id="{ECB4B1BE-5437-4A45-9BC6-0F506C1554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FE0BCE92-43F0-476F-A709-CE39D9E9D9B9}"/>
              </a:ext>
            </a:extLst>
          </p:cNvPr>
          <p:cNvSpPr txBox="1">
            <a:spLocks noGrp="1"/>
          </p:cNvSpPr>
          <p:nvPr>
            <p:ph type="sldNum" sz="quarter" idx="8"/>
          </p:nvPr>
        </p:nvSpPr>
        <p:spPr/>
        <p:txBody>
          <a:bodyPr/>
          <a:lstStyle>
            <a:lvl1pPr>
              <a:defRPr/>
            </a:lvl1pPr>
          </a:lstStyle>
          <a:p>
            <a:pPr lvl="0"/>
            <a:fld id="{C13BD61E-C655-480B-90B5-99E9837C439B}" type="slidenum">
              <a:t>‹#›</a:t>
            </a:fld>
            <a:endParaRPr lang="en-GB"/>
          </a:p>
        </p:txBody>
      </p:sp>
    </p:spTree>
    <p:extLst>
      <p:ext uri="{BB962C8B-B14F-4D97-AF65-F5344CB8AC3E}">
        <p14:creationId xmlns:p14="http://schemas.microsoft.com/office/powerpoint/2010/main" val="17866255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57AC-2293-4AEA-9806-DAC35EAC0887}"/>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7AC6B09A-7C74-4CF1-8AFE-A8E84981FE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D65BE4-5F27-448F-BD42-CD54F2C9E318}"/>
              </a:ext>
            </a:extLst>
          </p:cNvPr>
          <p:cNvSpPr txBox="1">
            <a:spLocks noGrp="1"/>
          </p:cNvSpPr>
          <p:nvPr>
            <p:ph type="dt" sz="half" idx="7"/>
          </p:nvPr>
        </p:nvSpPr>
        <p:spPr/>
        <p:txBody>
          <a:bodyPr/>
          <a:lstStyle>
            <a:lvl1pPr>
              <a:defRPr/>
            </a:lvl1pPr>
          </a:lstStyle>
          <a:p>
            <a:pPr lvl="0"/>
            <a:fld id="{98EB3164-3EA6-4594-9710-3BA5E4A6A157}" type="datetime1">
              <a:rPr lang="en-GB"/>
              <a:pPr lvl="0"/>
              <a:t>19/10/2021</a:t>
            </a:fld>
            <a:endParaRPr lang="en-GB"/>
          </a:p>
        </p:txBody>
      </p:sp>
      <p:sp>
        <p:nvSpPr>
          <p:cNvPr id="5" name="Footer Placeholder 4">
            <a:extLst>
              <a:ext uri="{FF2B5EF4-FFF2-40B4-BE49-F238E27FC236}">
                <a16:creationId xmlns:a16="http://schemas.microsoft.com/office/drawing/2014/main" id="{9AA58B8F-4D6C-45B1-8784-A9908824F36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81F2A30-34BE-4682-8088-26149E34994B}"/>
              </a:ext>
            </a:extLst>
          </p:cNvPr>
          <p:cNvSpPr txBox="1">
            <a:spLocks noGrp="1"/>
          </p:cNvSpPr>
          <p:nvPr>
            <p:ph type="sldNum" sz="quarter" idx="8"/>
          </p:nvPr>
        </p:nvSpPr>
        <p:spPr/>
        <p:txBody>
          <a:bodyPr/>
          <a:lstStyle>
            <a:lvl1pPr>
              <a:defRPr/>
            </a:lvl1pPr>
          </a:lstStyle>
          <a:p>
            <a:pPr lvl="0"/>
            <a:fld id="{BA76C046-4DC9-4880-9172-D5827223BCCF}" type="slidenum">
              <a:t>‹#›</a:t>
            </a:fld>
            <a:endParaRPr lang="en-GB"/>
          </a:p>
        </p:txBody>
      </p:sp>
    </p:spTree>
    <p:extLst>
      <p:ext uri="{BB962C8B-B14F-4D97-AF65-F5344CB8AC3E}">
        <p14:creationId xmlns:p14="http://schemas.microsoft.com/office/powerpoint/2010/main" val="37433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37700-20F8-4EAE-9E30-F4A2AEBB9A7C}"/>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808C7B82-FB32-40B9-9D5E-1E02989CD6F3}"/>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26A8DE-25D9-4E85-B678-75F8A803EBD1}"/>
              </a:ext>
            </a:extLst>
          </p:cNvPr>
          <p:cNvSpPr txBox="1">
            <a:spLocks noGrp="1"/>
          </p:cNvSpPr>
          <p:nvPr>
            <p:ph type="dt" sz="half" idx="7"/>
          </p:nvPr>
        </p:nvSpPr>
        <p:spPr/>
        <p:txBody>
          <a:bodyPr/>
          <a:lstStyle>
            <a:lvl1pPr>
              <a:defRPr/>
            </a:lvl1pPr>
          </a:lstStyle>
          <a:p>
            <a:pPr lvl="0"/>
            <a:fld id="{64D5E673-EFEB-415E-AED7-68D0ADF2AFE1}" type="datetime1">
              <a:rPr lang="en-GB"/>
              <a:pPr lvl="0"/>
              <a:t>19/10/2021</a:t>
            </a:fld>
            <a:endParaRPr lang="en-GB"/>
          </a:p>
        </p:txBody>
      </p:sp>
      <p:sp>
        <p:nvSpPr>
          <p:cNvPr id="5" name="Footer Placeholder 4">
            <a:extLst>
              <a:ext uri="{FF2B5EF4-FFF2-40B4-BE49-F238E27FC236}">
                <a16:creationId xmlns:a16="http://schemas.microsoft.com/office/drawing/2014/main" id="{14C9F76C-EB80-4CEE-9EEA-442F6CDC87C8}"/>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5280CDD-4A73-4281-8B8C-C85EDAF72ACA}"/>
              </a:ext>
            </a:extLst>
          </p:cNvPr>
          <p:cNvSpPr txBox="1">
            <a:spLocks noGrp="1"/>
          </p:cNvSpPr>
          <p:nvPr>
            <p:ph type="sldNum" sz="quarter" idx="8"/>
          </p:nvPr>
        </p:nvSpPr>
        <p:spPr/>
        <p:txBody>
          <a:bodyPr/>
          <a:lstStyle>
            <a:lvl1pPr>
              <a:defRPr/>
            </a:lvl1pPr>
          </a:lstStyle>
          <a:p>
            <a:pPr lvl="0"/>
            <a:fld id="{B3F539A6-51AB-4A6B-9C31-26FADA0CAEC1}" type="slidenum">
              <a:t>‹#›</a:t>
            </a:fld>
            <a:endParaRPr lang="en-GB"/>
          </a:p>
        </p:txBody>
      </p:sp>
    </p:spTree>
    <p:extLst>
      <p:ext uri="{BB962C8B-B14F-4D97-AF65-F5344CB8AC3E}">
        <p14:creationId xmlns:p14="http://schemas.microsoft.com/office/powerpoint/2010/main" val="276489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C81B-07D8-41BD-82A9-DD7DA6F826EB}"/>
              </a:ext>
            </a:extLst>
          </p:cNvPr>
          <p:cNvSpPr txBox="1">
            <a:spLocks noGrp="1"/>
          </p:cNvSpPr>
          <p:nvPr>
            <p:ph type="title"/>
          </p:nvPr>
        </p:nvSpPr>
        <p:spPr>
          <a:xfrm>
            <a:off x="519251" y="228600"/>
            <a:ext cx="11151912" cy="623245"/>
          </a:xfrm>
        </p:spPr>
        <p:txBody>
          <a:bodyPr/>
          <a:lstStyle>
            <a:lvl1pPr>
              <a:defRPr/>
            </a:lvl1pPr>
          </a:lstStyle>
          <a:p>
            <a:pPr lvl="0"/>
            <a:r>
              <a:rPr lang="en-US"/>
              <a:t>Click to edit Master title style</a:t>
            </a:r>
          </a:p>
        </p:txBody>
      </p:sp>
      <p:sp>
        <p:nvSpPr>
          <p:cNvPr id="3" name="Text Placeholder 4">
            <a:extLst>
              <a:ext uri="{FF2B5EF4-FFF2-40B4-BE49-F238E27FC236}">
                <a16:creationId xmlns:a16="http://schemas.microsoft.com/office/drawing/2014/main" id="{29B37682-D62A-4B12-A013-547A4297F456}"/>
              </a:ext>
            </a:extLst>
          </p:cNvPr>
          <p:cNvSpPr txBox="1">
            <a:spLocks noGrp="1"/>
          </p:cNvSpPr>
          <p:nvPr>
            <p:ph type="body" idx="4294967295"/>
          </p:nvPr>
        </p:nvSpPr>
        <p:spPr>
          <a:xfrm>
            <a:off x="519251" y="1447806"/>
            <a:ext cx="11151912" cy="2031321"/>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852189"/>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277564657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66" y="152668"/>
            <a:ext cx="11740353" cy="664797"/>
          </a:xfrm>
        </p:spPr>
        <p:txBody>
          <a:bodyPr/>
          <a:lstStyle>
            <a:lvl1pPr>
              <a:defRPr sz="4800">
                <a:latin typeface="Segoe UI" pitchFamily="34" charset="0"/>
                <a:ea typeface="Segoe UI" pitchFamily="34" charset="0"/>
                <a:cs typeface="Segoe UI" pitchFamily="34" charset="0"/>
              </a:defRPr>
            </a:lvl1pPr>
          </a:lstStyle>
          <a:p>
            <a:r>
              <a:rPr lang="en-US" dirty="0"/>
              <a:t>headline</a:t>
            </a:r>
          </a:p>
        </p:txBody>
      </p:sp>
      <p:sp>
        <p:nvSpPr>
          <p:cNvPr id="11" name="Text Placeholder 10"/>
          <p:cNvSpPr>
            <a:spLocks noGrp="1"/>
          </p:cNvSpPr>
          <p:nvPr>
            <p:ph type="body" sz="quarter" idx="11" hasCustomPrompt="1"/>
          </p:nvPr>
        </p:nvSpPr>
        <p:spPr>
          <a:xfrm>
            <a:off x="160866" y="1465055"/>
            <a:ext cx="11740353"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a:t>subhead</a:t>
            </a:r>
          </a:p>
        </p:txBody>
      </p:sp>
      <p:sp>
        <p:nvSpPr>
          <p:cNvPr id="4" name="Text Placeholder 3"/>
          <p:cNvSpPr>
            <a:spLocks noGrp="1"/>
          </p:cNvSpPr>
          <p:nvPr>
            <p:ph type="body" sz="quarter" idx="15" hasCustomPrompt="1"/>
          </p:nvPr>
        </p:nvSpPr>
        <p:spPr>
          <a:xfrm>
            <a:off x="166215" y="2386417"/>
            <a:ext cx="11734635"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a:t>Click to add text</a:t>
            </a:r>
          </a:p>
        </p:txBody>
      </p:sp>
      <p:pic>
        <p:nvPicPr>
          <p:cNvPr id="6" name="Picture 5"/>
          <p:cNvPicPr>
            <a:picLocks noChangeAspect="1"/>
          </p:cNvPicPr>
          <p:nvPr userDrawn="1"/>
        </p:nvPicPr>
        <p:blipFill rotWithShape="1">
          <a:blip r:embed="rId2"/>
          <a:srcRect l="3791" t="24549" r="19021" b="69178"/>
          <a:stretch/>
        </p:blipFill>
        <p:spPr>
          <a:xfrm>
            <a:off x="0" y="6408007"/>
            <a:ext cx="12192000" cy="449997"/>
          </a:xfrm>
          <a:prstGeom prst="rect">
            <a:avLst/>
          </a:prstGeom>
        </p:spPr>
      </p:pic>
      <p:sp>
        <p:nvSpPr>
          <p:cNvPr id="3" name="Slide Number Placeholder 2"/>
          <p:cNvSpPr>
            <a:spLocks noGrp="1"/>
          </p:cNvSpPr>
          <p:nvPr>
            <p:ph type="sldNum" sz="quarter" idx="10"/>
          </p:nvPr>
        </p:nvSpPr>
        <p:spPr>
          <a:xfrm>
            <a:off x="8737600" y="6356352"/>
            <a:ext cx="28448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3059536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4985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36048373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80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67679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040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34A6-8A7A-4C3E-9B27-CCBC8082B414}"/>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0CE4979-B089-4B00-B685-4C38FB1D8BD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5807C3-2C55-4EB0-8C94-12B1F0D468DD}"/>
              </a:ext>
            </a:extLst>
          </p:cNvPr>
          <p:cNvSpPr txBox="1">
            <a:spLocks noGrp="1"/>
          </p:cNvSpPr>
          <p:nvPr>
            <p:ph type="dt" sz="half" idx="7"/>
          </p:nvPr>
        </p:nvSpPr>
        <p:spPr/>
        <p:txBody>
          <a:bodyPr/>
          <a:lstStyle>
            <a:lvl1pPr>
              <a:defRPr/>
            </a:lvl1pPr>
          </a:lstStyle>
          <a:p>
            <a:pPr lvl="0"/>
            <a:fld id="{EFD20BAC-6F95-4BF5-8E25-A470E24AA7C5}" type="datetime1">
              <a:rPr lang="en-GB"/>
              <a:pPr lvl="0"/>
              <a:t>19/10/2021</a:t>
            </a:fld>
            <a:endParaRPr lang="en-GB"/>
          </a:p>
        </p:txBody>
      </p:sp>
      <p:sp>
        <p:nvSpPr>
          <p:cNvPr id="5" name="Footer Placeholder 4">
            <a:extLst>
              <a:ext uri="{FF2B5EF4-FFF2-40B4-BE49-F238E27FC236}">
                <a16:creationId xmlns:a16="http://schemas.microsoft.com/office/drawing/2014/main" id="{75F83F80-0F38-44AA-93AC-4E3EB0915EB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939D97B-9016-4CF6-9E9D-9249B0E9F74F}"/>
              </a:ext>
            </a:extLst>
          </p:cNvPr>
          <p:cNvSpPr txBox="1">
            <a:spLocks noGrp="1"/>
          </p:cNvSpPr>
          <p:nvPr>
            <p:ph type="sldNum" sz="quarter" idx="8"/>
          </p:nvPr>
        </p:nvSpPr>
        <p:spPr/>
        <p:txBody>
          <a:bodyPr/>
          <a:lstStyle>
            <a:lvl1pPr>
              <a:defRPr/>
            </a:lvl1pPr>
          </a:lstStyle>
          <a:p>
            <a:pPr lvl="0"/>
            <a:fld id="{D7FA7198-BCA8-44FD-AC01-7FAB11B0262D}" type="slidenum">
              <a:t>‹#›</a:t>
            </a:fld>
            <a:endParaRPr lang="en-GB"/>
          </a:p>
        </p:txBody>
      </p:sp>
    </p:spTree>
    <p:extLst>
      <p:ext uri="{BB962C8B-B14F-4D97-AF65-F5344CB8AC3E}">
        <p14:creationId xmlns:p14="http://schemas.microsoft.com/office/powerpoint/2010/main" val="188864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0739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8560334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534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extLst>
      <p:ext uri="{BB962C8B-B14F-4D97-AF65-F5344CB8AC3E}">
        <p14:creationId xmlns:p14="http://schemas.microsoft.com/office/powerpoint/2010/main" val="20598366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7408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204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6495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8557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5480670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08833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9793-3E2B-42BE-8C53-5C4B5E9ABEA1}"/>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1F994E1-F29B-4747-BA5D-14F28479E05D}"/>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32BB05B2-58BD-457F-A73C-E0AF3A5CAFFE}"/>
              </a:ext>
            </a:extLst>
          </p:cNvPr>
          <p:cNvSpPr txBox="1">
            <a:spLocks noGrp="1"/>
          </p:cNvSpPr>
          <p:nvPr>
            <p:ph type="dt" sz="half" idx="7"/>
          </p:nvPr>
        </p:nvSpPr>
        <p:spPr/>
        <p:txBody>
          <a:bodyPr/>
          <a:lstStyle>
            <a:lvl1pPr>
              <a:defRPr/>
            </a:lvl1pPr>
          </a:lstStyle>
          <a:p>
            <a:pPr lvl="0"/>
            <a:fld id="{A0136282-DFBF-46EE-A207-7A31BC8D2B84}" type="datetime1">
              <a:rPr lang="en-GB"/>
              <a:pPr lvl="0"/>
              <a:t>19/10/2021</a:t>
            </a:fld>
            <a:endParaRPr lang="en-GB"/>
          </a:p>
        </p:txBody>
      </p:sp>
      <p:sp>
        <p:nvSpPr>
          <p:cNvPr id="5" name="Footer Placeholder 4">
            <a:extLst>
              <a:ext uri="{FF2B5EF4-FFF2-40B4-BE49-F238E27FC236}">
                <a16:creationId xmlns:a16="http://schemas.microsoft.com/office/drawing/2014/main" id="{194A56EE-5178-41FF-B60F-ECD5C9F02A8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B9E9A4C-94EC-429E-A681-9DBA6BD4B13B}"/>
              </a:ext>
            </a:extLst>
          </p:cNvPr>
          <p:cNvSpPr txBox="1">
            <a:spLocks noGrp="1"/>
          </p:cNvSpPr>
          <p:nvPr>
            <p:ph type="sldNum" sz="quarter" idx="8"/>
          </p:nvPr>
        </p:nvSpPr>
        <p:spPr/>
        <p:txBody>
          <a:bodyPr/>
          <a:lstStyle>
            <a:lvl1pPr>
              <a:defRPr/>
            </a:lvl1pPr>
          </a:lstStyle>
          <a:p>
            <a:pPr lvl="0"/>
            <a:fld id="{83FB2510-B015-4289-AC94-6A825D81AF38}" type="slidenum">
              <a:t>‹#›</a:t>
            </a:fld>
            <a:endParaRPr lang="en-GB"/>
          </a:p>
        </p:txBody>
      </p:sp>
    </p:spTree>
    <p:extLst>
      <p:ext uri="{BB962C8B-B14F-4D97-AF65-F5344CB8AC3E}">
        <p14:creationId xmlns:p14="http://schemas.microsoft.com/office/powerpoint/2010/main" val="541779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596188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129389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411430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69335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117210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039926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3556217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23792612"/>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861843150"/>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41801124"/>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D470-6610-4B72-B815-900D1FB8325C}"/>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B0F050D-A4E7-494D-8B07-AA5B30170274}"/>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9537454-0C9B-4AF9-AC3E-62F3E0F8C2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7DEE864-37E1-4BB5-9D06-6A8D846E419A}"/>
              </a:ext>
            </a:extLst>
          </p:cNvPr>
          <p:cNvSpPr txBox="1">
            <a:spLocks noGrp="1"/>
          </p:cNvSpPr>
          <p:nvPr>
            <p:ph type="dt" sz="half" idx="7"/>
          </p:nvPr>
        </p:nvSpPr>
        <p:spPr/>
        <p:txBody>
          <a:bodyPr/>
          <a:lstStyle>
            <a:lvl1pPr>
              <a:defRPr/>
            </a:lvl1pPr>
          </a:lstStyle>
          <a:p>
            <a:pPr lvl="0"/>
            <a:fld id="{85818C38-430C-4B1F-8F9F-2CE494C7AD05}" type="datetime1">
              <a:rPr lang="en-GB"/>
              <a:pPr lvl="0"/>
              <a:t>19/10/2021</a:t>
            </a:fld>
            <a:endParaRPr lang="en-GB"/>
          </a:p>
        </p:txBody>
      </p:sp>
      <p:sp>
        <p:nvSpPr>
          <p:cNvPr id="6" name="Footer Placeholder 5">
            <a:extLst>
              <a:ext uri="{FF2B5EF4-FFF2-40B4-BE49-F238E27FC236}">
                <a16:creationId xmlns:a16="http://schemas.microsoft.com/office/drawing/2014/main" id="{1F0DCFAE-1D42-48C9-B871-C7802A255199}"/>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BB83229-AF36-44FB-868E-77E58E8369E6}"/>
              </a:ext>
            </a:extLst>
          </p:cNvPr>
          <p:cNvSpPr txBox="1">
            <a:spLocks noGrp="1"/>
          </p:cNvSpPr>
          <p:nvPr>
            <p:ph type="sldNum" sz="quarter" idx="8"/>
          </p:nvPr>
        </p:nvSpPr>
        <p:spPr/>
        <p:txBody>
          <a:bodyPr/>
          <a:lstStyle>
            <a:lvl1pPr>
              <a:defRPr/>
            </a:lvl1pPr>
          </a:lstStyle>
          <a:p>
            <a:pPr lvl="0"/>
            <a:fld id="{BAB8C19F-8196-48F4-BDAE-4BBC562DB2C2}" type="slidenum">
              <a:t>‹#›</a:t>
            </a:fld>
            <a:endParaRPr lang="en-GB"/>
          </a:p>
        </p:txBody>
      </p:sp>
    </p:spTree>
    <p:extLst>
      <p:ext uri="{BB962C8B-B14F-4D97-AF65-F5344CB8AC3E}">
        <p14:creationId xmlns:p14="http://schemas.microsoft.com/office/powerpoint/2010/main" val="19898478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1888476"/>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8331210"/>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89737"/>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87105330"/>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1410453889"/>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76264701"/>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4366645"/>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9221814"/>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3699639"/>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563851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80BB-B3EA-4DCC-A13D-B0CA2FD6A7EC}"/>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F7A54A-2F8D-4531-A7AA-AC7EFC4E5790}"/>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E2278A30-707E-43BF-B2F3-B99608879BD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C4CA3-271C-48DB-9BC4-0C88B9F180F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3B32251-784B-47F9-99F2-E7194664DC36}"/>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F73E5A-D24E-492D-B31C-55BD2EDDE339}"/>
              </a:ext>
            </a:extLst>
          </p:cNvPr>
          <p:cNvSpPr txBox="1">
            <a:spLocks noGrp="1"/>
          </p:cNvSpPr>
          <p:nvPr>
            <p:ph type="dt" sz="half" idx="7"/>
          </p:nvPr>
        </p:nvSpPr>
        <p:spPr/>
        <p:txBody>
          <a:bodyPr/>
          <a:lstStyle>
            <a:lvl1pPr>
              <a:defRPr/>
            </a:lvl1pPr>
          </a:lstStyle>
          <a:p>
            <a:pPr lvl="0"/>
            <a:fld id="{D86010B2-0452-4AE6-A07D-B9C82833D25E}" type="datetime1">
              <a:rPr lang="en-GB"/>
              <a:pPr lvl="0"/>
              <a:t>19/10/2021</a:t>
            </a:fld>
            <a:endParaRPr lang="en-GB"/>
          </a:p>
        </p:txBody>
      </p:sp>
      <p:sp>
        <p:nvSpPr>
          <p:cNvPr id="8" name="Footer Placeholder 7">
            <a:extLst>
              <a:ext uri="{FF2B5EF4-FFF2-40B4-BE49-F238E27FC236}">
                <a16:creationId xmlns:a16="http://schemas.microsoft.com/office/drawing/2014/main" id="{40A0C071-64AC-4147-8A58-1889721D2913}"/>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F20B338A-9F85-4764-9AF0-776889B32493}"/>
              </a:ext>
            </a:extLst>
          </p:cNvPr>
          <p:cNvSpPr txBox="1">
            <a:spLocks noGrp="1"/>
          </p:cNvSpPr>
          <p:nvPr>
            <p:ph type="sldNum" sz="quarter" idx="8"/>
          </p:nvPr>
        </p:nvSpPr>
        <p:spPr/>
        <p:txBody>
          <a:bodyPr/>
          <a:lstStyle>
            <a:lvl1pPr>
              <a:defRPr/>
            </a:lvl1pPr>
          </a:lstStyle>
          <a:p>
            <a:pPr lvl="0"/>
            <a:fld id="{85F350D0-5411-4957-BB33-F74600DDD591}" type="slidenum">
              <a:t>‹#›</a:t>
            </a:fld>
            <a:endParaRPr lang="en-GB"/>
          </a:p>
        </p:txBody>
      </p:sp>
    </p:spTree>
    <p:extLst>
      <p:ext uri="{BB962C8B-B14F-4D97-AF65-F5344CB8AC3E}">
        <p14:creationId xmlns:p14="http://schemas.microsoft.com/office/powerpoint/2010/main" val="27145796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2061922512"/>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87056080"/>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3237197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224487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4BE-A66D-47A5-8B86-ABA1750546A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FD519F-29B2-4695-83AA-196534023DB9}"/>
              </a:ext>
            </a:extLst>
          </p:cNvPr>
          <p:cNvSpPr txBox="1">
            <a:spLocks noGrp="1"/>
          </p:cNvSpPr>
          <p:nvPr>
            <p:ph type="dt" sz="half" idx="7"/>
          </p:nvPr>
        </p:nvSpPr>
        <p:spPr/>
        <p:txBody>
          <a:bodyPr/>
          <a:lstStyle>
            <a:lvl1pPr>
              <a:defRPr/>
            </a:lvl1pPr>
          </a:lstStyle>
          <a:p>
            <a:pPr lvl="0"/>
            <a:fld id="{D15E0A9B-598E-4574-B59C-7902EFB82BCB}" type="datetime1">
              <a:rPr lang="en-GB"/>
              <a:pPr lvl="0"/>
              <a:t>19/10/2021</a:t>
            </a:fld>
            <a:endParaRPr lang="en-GB"/>
          </a:p>
        </p:txBody>
      </p:sp>
      <p:sp>
        <p:nvSpPr>
          <p:cNvPr id="4" name="Footer Placeholder 3">
            <a:extLst>
              <a:ext uri="{FF2B5EF4-FFF2-40B4-BE49-F238E27FC236}">
                <a16:creationId xmlns:a16="http://schemas.microsoft.com/office/drawing/2014/main" id="{FD230CFD-D164-4FAB-8F90-F3727D4B0007}"/>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CB0454F1-333F-4BEE-802E-6A115075E5BF}"/>
              </a:ext>
            </a:extLst>
          </p:cNvPr>
          <p:cNvSpPr txBox="1">
            <a:spLocks noGrp="1"/>
          </p:cNvSpPr>
          <p:nvPr>
            <p:ph type="sldNum" sz="quarter" idx="8"/>
          </p:nvPr>
        </p:nvSpPr>
        <p:spPr/>
        <p:txBody>
          <a:bodyPr/>
          <a:lstStyle>
            <a:lvl1pPr>
              <a:defRPr/>
            </a:lvl1pPr>
          </a:lstStyle>
          <a:p>
            <a:pPr lvl="0"/>
            <a:fld id="{81A25A83-BBB2-4284-9A2D-BA7B7D42E9EC}" type="slidenum">
              <a:t>‹#›</a:t>
            </a:fld>
            <a:endParaRPr lang="en-GB"/>
          </a:p>
        </p:txBody>
      </p:sp>
    </p:spTree>
    <p:extLst>
      <p:ext uri="{BB962C8B-B14F-4D97-AF65-F5344CB8AC3E}">
        <p14:creationId xmlns:p14="http://schemas.microsoft.com/office/powerpoint/2010/main" val="244933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A922B-7A4F-4071-822D-9316D97D568F}"/>
              </a:ext>
            </a:extLst>
          </p:cNvPr>
          <p:cNvSpPr txBox="1">
            <a:spLocks noGrp="1"/>
          </p:cNvSpPr>
          <p:nvPr>
            <p:ph type="dt" sz="half" idx="7"/>
          </p:nvPr>
        </p:nvSpPr>
        <p:spPr/>
        <p:txBody>
          <a:bodyPr/>
          <a:lstStyle>
            <a:lvl1pPr>
              <a:defRPr/>
            </a:lvl1pPr>
          </a:lstStyle>
          <a:p>
            <a:pPr lvl="0"/>
            <a:fld id="{70BFBB9E-E16D-4033-8E84-C897165EF4DE}" type="datetime1">
              <a:rPr lang="en-GB"/>
              <a:pPr lvl="0"/>
              <a:t>19/10/2021</a:t>
            </a:fld>
            <a:endParaRPr lang="en-GB"/>
          </a:p>
        </p:txBody>
      </p:sp>
      <p:sp>
        <p:nvSpPr>
          <p:cNvPr id="3" name="Footer Placeholder 2">
            <a:extLst>
              <a:ext uri="{FF2B5EF4-FFF2-40B4-BE49-F238E27FC236}">
                <a16:creationId xmlns:a16="http://schemas.microsoft.com/office/drawing/2014/main" id="{DF1059BE-A715-423F-BB41-B03781BD6FF4}"/>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E2317C62-F976-457F-8D4F-A214C6216A62}"/>
              </a:ext>
            </a:extLst>
          </p:cNvPr>
          <p:cNvSpPr txBox="1">
            <a:spLocks noGrp="1"/>
          </p:cNvSpPr>
          <p:nvPr>
            <p:ph type="sldNum" sz="quarter" idx="8"/>
          </p:nvPr>
        </p:nvSpPr>
        <p:spPr/>
        <p:txBody>
          <a:bodyPr/>
          <a:lstStyle>
            <a:lvl1pPr>
              <a:defRPr/>
            </a:lvl1pPr>
          </a:lstStyle>
          <a:p>
            <a:pPr lvl="0"/>
            <a:fld id="{BA939259-7AF0-48B8-B837-72B1D89F7C82}" type="slidenum">
              <a:t>‹#›</a:t>
            </a:fld>
            <a:endParaRPr lang="en-GB"/>
          </a:p>
        </p:txBody>
      </p:sp>
    </p:spTree>
    <p:extLst>
      <p:ext uri="{BB962C8B-B14F-4D97-AF65-F5344CB8AC3E}">
        <p14:creationId xmlns:p14="http://schemas.microsoft.com/office/powerpoint/2010/main" val="2235731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01C2-1062-4636-ABD1-EFFAE008158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911A959-A4BD-498A-9011-1ACD155E227E}"/>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0E0981B-155C-4D97-AA9E-257644CAF6C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FDEACD53-0531-43FB-A7BF-FE2D4C07959F}"/>
              </a:ext>
            </a:extLst>
          </p:cNvPr>
          <p:cNvSpPr txBox="1">
            <a:spLocks noGrp="1"/>
          </p:cNvSpPr>
          <p:nvPr>
            <p:ph type="dt" sz="half" idx="7"/>
          </p:nvPr>
        </p:nvSpPr>
        <p:spPr/>
        <p:txBody>
          <a:bodyPr/>
          <a:lstStyle>
            <a:lvl1pPr>
              <a:defRPr/>
            </a:lvl1pPr>
          </a:lstStyle>
          <a:p>
            <a:pPr lvl="0"/>
            <a:fld id="{A8DCA237-4DF6-4987-AE7F-8AE8B8CBADA8}" type="datetime1">
              <a:rPr lang="en-GB"/>
              <a:pPr lvl="0"/>
              <a:t>19/10/2021</a:t>
            </a:fld>
            <a:endParaRPr lang="en-GB"/>
          </a:p>
        </p:txBody>
      </p:sp>
      <p:sp>
        <p:nvSpPr>
          <p:cNvPr id="6" name="Footer Placeholder 5">
            <a:extLst>
              <a:ext uri="{FF2B5EF4-FFF2-40B4-BE49-F238E27FC236}">
                <a16:creationId xmlns:a16="http://schemas.microsoft.com/office/drawing/2014/main" id="{DCD2D07D-BFEF-4FCB-9C0B-ACE657F1949D}"/>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D01D71A5-64BD-4246-B45C-20AC0F3D9522}"/>
              </a:ext>
            </a:extLst>
          </p:cNvPr>
          <p:cNvSpPr txBox="1">
            <a:spLocks noGrp="1"/>
          </p:cNvSpPr>
          <p:nvPr>
            <p:ph type="sldNum" sz="quarter" idx="8"/>
          </p:nvPr>
        </p:nvSpPr>
        <p:spPr/>
        <p:txBody>
          <a:bodyPr/>
          <a:lstStyle>
            <a:lvl1pPr>
              <a:defRPr/>
            </a:lvl1pPr>
          </a:lstStyle>
          <a:p>
            <a:pPr lvl="0"/>
            <a:fld id="{0ADAB78B-5F3B-4EFB-99FC-7DB4C26E05A3}" type="slidenum">
              <a:t>‹#›</a:t>
            </a:fld>
            <a:endParaRPr lang="en-GB"/>
          </a:p>
        </p:txBody>
      </p:sp>
    </p:spTree>
    <p:extLst>
      <p:ext uri="{BB962C8B-B14F-4D97-AF65-F5344CB8AC3E}">
        <p14:creationId xmlns:p14="http://schemas.microsoft.com/office/powerpoint/2010/main" val="394825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5C84-654E-439F-948A-835F636B23C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71EDF840-0FA8-456A-BD8A-12976EC19E44}"/>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5CF24CFB-5FA2-4E5E-85D9-1F8210132056}"/>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723E8A80-869B-4A14-A213-29AC6D38B439}"/>
              </a:ext>
            </a:extLst>
          </p:cNvPr>
          <p:cNvSpPr txBox="1">
            <a:spLocks noGrp="1"/>
          </p:cNvSpPr>
          <p:nvPr>
            <p:ph type="dt" sz="half" idx="7"/>
          </p:nvPr>
        </p:nvSpPr>
        <p:spPr/>
        <p:txBody>
          <a:bodyPr/>
          <a:lstStyle>
            <a:lvl1pPr>
              <a:defRPr/>
            </a:lvl1pPr>
          </a:lstStyle>
          <a:p>
            <a:pPr lvl="0"/>
            <a:fld id="{D462923B-5971-4608-A2EB-63F0F9BC6A3C}" type="datetime1">
              <a:rPr lang="en-GB"/>
              <a:pPr lvl="0"/>
              <a:t>19/10/2021</a:t>
            </a:fld>
            <a:endParaRPr lang="en-GB"/>
          </a:p>
        </p:txBody>
      </p:sp>
      <p:sp>
        <p:nvSpPr>
          <p:cNvPr id="6" name="Footer Placeholder 5">
            <a:extLst>
              <a:ext uri="{FF2B5EF4-FFF2-40B4-BE49-F238E27FC236}">
                <a16:creationId xmlns:a16="http://schemas.microsoft.com/office/drawing/2014/main" id="{D0EFB2AF-C722-4432-8D2C-11A17BB034B0}"/>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B3BFF86-3EFA-47DF-8D40-739EF5DADB6E}"/>
              </a:ext>
            </a:extLst>
          </p:cNvPr>
          <p:cNvSpPr txBox="1">
            <a:spLocks noGrp="1"/>
          </p:cNvSpPr>
          <p:nvPr>
            <p:ph type="sldNum" sz="quarter" idx="8"/>
          </p:nvPr>
        </p:nvSpPr>
        <p:spPr/>
        <p:txBody>
          <a:bodyPr/>
          <a:lstStyle>
            <a:lvl1pPr>
              <a:defRPr/>
            </a:lvl1pPr>
          </a:lstStyle>
          <a:p>
            <a:pPr lvl="0"/>
            <a:fld id="{69C7EE53-F73D-46A3-912C-F09784F12ABD}" type="slidenum">
              <a:t>‹#›</a:t>
            </a:fld>
            <a:endParaRPr lang="en-GB"/>
          </a:p>
        </p:txBody>
      </p:sp>
    </p:spTree>
    <p:extLst>
      <p:ext uri="{BB962C8B-B14F-4D97-AF65-F5344CB8AC3E}">
        <p14:creationId xmlns:p14="http://schemas.microsoft.com/office/powerpoint/2010/main" val="1739629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3.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2.png"/><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41071D-5B17-4E41-B389-44234ACCC9D4}"/>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AF381D38-0081-4E01-867C-312532CDCE2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01C2EB-F1D1-46DD-9F2D-84BA1F9A0477}"/>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21FE18A8-4057-406E-B4F1-F721B30A0564}" type="datetime1">
              <a:rPr lang="en-GB"/>
              <a:pPr lvl="0"/>
              <a:t>19/10/2021</a:t>
            </a:fld>
            <a:endParaRPr lang="en-GB"/>
          </a:p>
        </p:txBody>
      </p:sp>
      <p:sp>
        <p:nvSpPr>
          <p:cNvPr id="5" name="Footer Placeholder 4">
            <a:extLst>
              <a:ext uri="{FF2B5EF4-FFF2-40B4-BE49-F238E27FC236}">
                <a16:creationId xmlns:a16="http://schemas.microsoft.com/office/drawing/2014/main" id="{FC6DCD82-2558-4890-B76F-450B4F624748}"/>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C652A9DE-695F-46A2-A9C7-BB66C352845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C4E783-DD2C-44C7-AC51-9B993EE1F7E1}"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21" r:id="rId14"/>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68169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7229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5" r:id="rId8"/>
    <p:sldLayoutId id="2147483696" r:id="rId9"/>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1"/>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2"/>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433709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fsharp/fslang-suggestions/issues/243#issuecomment-91607934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4826-666D-4F3C-AF7E-B3974E5DB082}"/>
              </a:ext>
            </a:extLst>
          </p:cNvPr>
          <p:cNvSpPr txBox="1">
            <a:spLocks noGrp="1"/>
          </p:cNvSpPr>
          <p:nvPr>
            <p:ph type="ctrTitle"/>
          </p:nvPr>
        </p:nvSpPr>
        <p:spPr/>
        <p:txBody>
          <a:bodyPr>
            <a:normAutofit/>
          </a:bodyPr>
          <a:lstStyle/>
          <a:p>
            <a:pPr lvl="0"/>
            <a:r>
              <a:rPr lang="en-GB" dirty="0"/>
              <a:t>Perspectives on static/dynamic</a:t>
            </a:r>
          </a:p>
        </p:txBody>
      </p:sp>
      <p:sp>
        <p:nvSpPr>
          <p:cNvPr id="3" name="Subtitle 2">
            <a:extLst>
              <a:ext uri="{FF2B5EF4-FFF2-40B4-BE49-F238E27FC236}">
                <a16:creationId xmlns:a16="http://schemas.microsoft.com/office/drawing/2014/main" id="{4F05BB32-B2EB-41FD-9955-DF31ECEAD1F4}"/>
              </a:ext>
            </a:extLst>
          </p:cNvPr>
          <p:cNvSpPr txBox="1">
            <a:spLocks noGrp="1"/>
          </p:cNvSpPr>
          <p:nvPr>
            <p:ph type="subTitle" idx="1"/>
          </p:nvPr>
        </p:nvSpPr>
        <p:spPr/>
        <p:txBody>
          <a:bodyPr>
            <a:normAutofit lnSpcReduction="10000"/>
          </a:bodyPr>
          <a:lstStyle/>
          <a:p>
            <a:pPr lvl="0"/>
            <a:r>
              <a:rPr lang="en-GB" dirty="0"/>
              <a:t>Don Syme</a:t>
            </a:r>
          </a:p>
          <a:p>
            <a:pPr lvl="0"/>
            <a:r>
              <a:rPr lang="en-GB" dirty="0"/>
              <a:t>Researcher, Microsoft and Community Contributor, @fsharporg</a:t>
            </a:r>
          </a:p>
          <a:p>
            <a:pPr lvl="0"/>
            <a:endParaRPr lang="en-GB" dirty="0"/>
          </a:p>
          <a:p>
            <a:pPr lvl="0"/>
            <a:r>
              <a:rPr lang="en-GB" dirty="0"/>
              <a:t>@dsymetweets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137E-C633-4972-9864-97CE2B3BA55F}"/>
              </a:ext>
            </a:extLst>
          </p:cNvPr>
          <p:cNvSpPr>
            <a:spLocks noGrp="1"/>
          </p:cNvSpPr>
          <p:nvPr>
            <p:ph type="title"/>
          </p:nvPr>
        </p:nvSpPr>
        <p:spPr/>
        <p:txBody>
          <a:bodyPr/>
          <a:lstStyle/>
          <a:p>
            <a:r>
              <a:rPr lang="en-GB" dirty="0"/>
              <a:t>F# on the static/dynamic axis</a:t>
            </a:r>
          </a:p>
        </p:txBody>
      </p:sp>
      <p:sp>
        <p:nvSpPr>
          <p:cNvPr id="3" name="Content Placeholder 2">
            <a:extLst>
              <a:ext uri="{FF2B5EF4-FFF2-40B4-BE49-F238E27FC236}">
                <a16:creationId xmlns:a16="http://schemas.microsoft.com/office/drawing/2014/main" id="{4ED45B7A-57D1-4B9D-B910-67C4FCA45411}"/>
              </a:ext>
            </a:extLst>
          </p:cNvPr>
          <p:cNvSpPr>
            <a:spLocks noGrp="1"/>
          </p:cNvSpPr>
          <p:nvPr>
            <p:ph idx="1"/>
          </p:nvPr>
        </p:nvSpPr>
        <p:spPr>
          <a:xfrm>
            <a:off x="101601" y="1825626"/>
            <a:ext cx="5918206" cy="4952859"/>
          </a:xfrm>
        </p:spPr>
        <p:txBody>
          <a:bodyPr>
            <a:normAutofit fontScale="77500" lnSpcReduction="20000"/>
          </a:bodyPr>
          <a:lstStyle/>
          <a:p>
            <a:pPr marL="0" indent="0" algn="ctr">
              <a:buNone/>
            </a:pPr>
            <a:r>
              <a:rPr lang="en-GB" b="1" u="sng" dirty="0"/>
              <a:t>Statically typed, tight</a:t>
            </a:r>
          </a:p>
          <a:p>
            <a:pPr marL="0" indent="0" algn="ctr">
              <a:buNone/>
            </a:pPr>
            <a:endParaRPr lang="en-GB" dirty="0"/>
          </a:p>
          <a:p>
            <a:pPr marL="0" indent="0" algn="ctr">
              <a:buNone/>
            </a:pPr>
            <a:r>
              <a:rPr lang="en-GB" dirty="0"/>
              <a:t>Core ML </a:t>
            </a:r>
          </a:p>
          <a:p>
            <a:pPr marL="0" indent="0" algn="ctr">
              <a:buNone/>
            </a:pPr>
            <a:r>
              <a:rPr lang="en-GB" dirty="0"/>
              <a:t>Nominal object programming</a:t>
            </a:r>
          </a:p>
          <a:p>
            <a:pPr marL="0" indent="0" algn="ctr">
              <a:buNone/>
            </a:pPr>
            <a:r>
              <a:rPr lang="en-GB" dirty="0"/>
              <a:t>Comprehensions</a:t>
            </a:r>
          </a:p>
          <a:p>
            <a:pPr marL="0" indent="0" algn="ctr">
              <a:buNone/>
            </a:pPr>
            <a:r>
              <a:rPr lang="en-GB" dirty="0"/>
              <a:t>Modules</a:t>
            </a:r>
          </a:p>
          <a:p>
            <a:pPr marL="0" indent="0" algn="ctr">
              <a:buNone/>
            </a:pPr>
            <a:r>
              <a:rPr lang="en-GB" dirty="0"/>
              <a:t>“inline” code &amp; statically resolved constraints</a:t>
            </a:r>
          </a:p>
          <a:p>
            <a:pPr marL="0" indent="0" algn="ctr">
              <a:buNone/>
            </a:pPr>
            <a:r>
              <a:rPr lang="en-GB" dirty="0"/>
              <a:t>Units of measure</a:t>
            </a:r>
          </a:p>
          <a:p>
            <a:pPr marL="0" indent="0" algn="ctr">
              <a:buNone/>
            </a:pPr>
            <a:r>
              <a:rPr lang="en-GB" dirty="0"/>
              <a:t>Interop with .NET and </a:t>
            </a:r>
            <a:r>
              <a:rPr lang="en-GB" dirty="0" err="1"/>
              <a:t>Javascript</a:t>
            </a:r>
            <a:endParaRPr lang="en-GB" dirty="0"/>
          </a:p>
        </p:txBody>
      </p:sp>
      <p:sp>
        <p:nvSpPr>
          <p:cNvPr id="4" name="Content Placeholder 3">
            <a:extLst>
              <a:ext uri="{FF2B5EF4-FFF2-40B4-BE49-F238E27FC236}">
                <a16:creationId xmlns:a16="http://schemas.microsoft.com/office/drawing/2014/main" id="{B2107715-DBB3-47A6-B94E-3F2FDFB062EC}"/>
              </a:ext>
            </a:extLst>
          </p:cNvPr>
          <p:cNvSpPr>
            <a:spLocks noGrp="1"/>
          </p:cNvSpPr>
          <p:nvPr>
            <p:ph idx="2"/>
          </p:nvPr>
        </p:nvSpPr>
        <p:spPr>
          <a:xfrm>
            <a:off x="6172200" y="1825627"/>
            <a:ext cx="5847862" cy="4952860"/>
          </a:xfrm>
        </p:spPr>
        <p:txBody>
          <a:bodyPr>
            <a:normAutofit fontScale="77500" lnSpcReduction="20000"/>
          </a:bodyPr>
          <a:lstStyle/>
          <a:p>
            <a:pPr marL="0" indent="0" algn="ctr">
              <a:buNone/>
            </a:pPr>
            <a:r>
              <a:rPr lang="en-GB" b="1" u="sng" dirty="0"/>
              <a:t>Breaking the rules, loose</a:t>
            </a:r>
          </a:p>
          <a:p>
            <a:pPr marL="0" indent="0" algn="ctr">
              <a:buNone/>
            </a:pPr>
            <a:endParaRPr lang="en-GB" dirty="0"/>
          </a:p>
          <a:p>
            <a:pPr marL="0" indent="0" algn="ctr">
              <a:buNone/>
            </a:pPr>
            <a:r>
              <a:rPr lang="en-GB" dirty="0"/>
              <a:t>Runtime types for objects</a:t>
            </a:r>
          </a:p>
          <a:p>
            <a:pPr marL="0" indent="0" algn="ctr">
              <a:buNone/>
            </a:pPr>
            <a:r>
              <a:rPr lang="en-GB" dirty="0"/>
              <a:t>Type tests, </a:t>
            </a:r>
            <a:r>
              <a:rPr lang="en-GB" dirty="0" err="1"/>
              <a:t>downcasts</a:t>
            </a:r>
            <a:endParaRPr lang="en-GB" dirty="0"/>
          </a:p>
          <a:p>
            <a:pPr marL="0" indent="0" algn="ctr">
              <a:buNone/>
            </a:pPr>
            <a:r>
              <a:rPr lang="en-GB" dirty="0"/>
              <a:t>Runtime reflection on nominal types</a:t>
            </a:r>
          </a:p>
          <a:p>
            <a:pPr marL="0" indent="0" algn="ctr">
              <a:buNone/>
            </a:pPr>
            <a:r>
              <a:rPr lang="en-GB" dirty="0"/>
              <a:t>Runtime reflection on algebraic types</a:t>
            </a:r>
          </a:p>
          <a:p>
            <a:pPr marL="0" indent="0" algn="ctr">
              <a:buNone/>
            </a:pPr>
            <a:r>
              <a:rPr lang="en-GB" dirty="0"/>
              <a:t>Runtime reflection in generic code</a:t>
            </a:r>
          </a:p>
          <a:p>
            <a:pPr marL="0" indent="0" algn="ctr">
              <a:buNone/>
            </a:pPr>
            <a:r>
              <a:rPr lang="en-GB" dirty="0"/>
              <a:t>Runtime reflection on expressions (quotations)</a:t>
            </a:r>
          </a:p>
          <a:p>
            <a:pPr marL="0" indent="0" algn="ctr">
              <a:buNone/>
            </a:pPr>
            <a:r>
              <a:rPr lang="en-GB" dirty="0"/>
              <a:t>Runtime reflection on comprehensions</a:t>
            </a:r>
          </a:p>
          <a:p>
            <a:pPr marL="0" indent="0" algn="ctr">
              <a:buNone/>
            </a:pPr>
            <a:r>
              <a:rPr lang="en-GB" dirty="0"/>
              <a:t>Compile-time type providers</a:t>
            </a:r>
          </a:p>
          <a:p>
            <a:pPr marL="0" indent="0" algn="ctr">
              <a:buNone/>
            </a:pPr>
            <a:r>
              <a:rPr lang="en-GB" dirty="0"/>
              <a:t>Compile-time </a:t>
            </a:r>
            <a:r>
              <a:rPr lang="en-GB" dirty="0" err="1"/>
              <a:t>transpilation</a:t>
            </a:r>
            <a:r>
              <a:rPr lang="en-GB" dirty="0"/>
              <a:t> with FCS</a:t>
            </a:r>
          </a:p>
          <a:p>
            <a:pPr marL="0" indent="0" algn="ctr">
              <a:buNone/>
            </a:pPr>
            <a:r>
              <a:rPr lang="en-GB" dirty="0"/>
              <a:t>Compile-time analysis with FCS</a:t>
            </a:r>
          </a:p>
          <a:p>
            <a:pPr marL="0" indent="0" algn="ctr">
              <a:buNone/>
            </a:pPr>
            <a:r>
              <a:rPr lang="en-GB" dirty="0" err="1"/>
              <a:t>expr?name</a:t>
            </a:r>
            <a:endParaRPr lang="en-GB" dirty="0"/>
          </a:p>
        </p:txBody>
      </p:sp>
    </p:spTree>
    <p:extLst>
      <p:ext uri="{BB962C8B-B14F-4D97-AF65-F5344CB8AC3E}">
        <p14:creationId xmlns:p14="http://schemas.microsoft.com/office/powerpoint/2010/main" val="27039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187239-2D1F-4335-A98C-9BB782467887}"/>
              </a:ext>
            </a:extLst>
          </p:cNvPr>
          <p:cNvSpPr txBox="1"/>
          <p:nvPr/>
        </p:nvSpPr>
        <p:spPr>
          <a:xfrm>
            <a:off x="763479" y="662255"/>
            <a:ext cx="3124940" cy="646331"/>
          </a:xfrm>
          <a:prstGeom prst="rect">
            <a:avLst/>
          </a:prstGeom>
          <a:noFill/>
          <a:ln>
            <a:solidFill>
              <a:schemeClr val="accent1"/>
            </a:solidFill>
          </a:ln>
        </p:spPr>
        <p:txBody>
          <a:bodyPr wrap="square" rtlCol="0">
            <a:spAutoFit/>
          </a:bodyPr>
          <a:lstStyle/>
          <a:p>
            <a:r>
              <a:rPr lang="en-GB" sz="1800" dirty="0">
                <a:solidFill>
                  <a:srgbClr val="0000FF"/>
                </a:solidFill>
                <a:latin typeface="Consolas" panose="020B0609020204030204" pitchFamily="49" charset="0"/>
              </a:rPr>
              <a:t>let</a:t>
            </a:r>
            <a:r>
              <a:rPr lang="en-GB" sz="1800" dirty="0">
                <a:solidFill>
                  <a:srgbClr val="000000"/>
                </a:solidFill>
                <a:latin typeface="Consolas" panose="020B0609020204030204" pitchFamily="49" charset="0"/>
              </a:rPr>
              <a:t> x = (1,2)</a:t>
            </a:r>
          </a:p>
          <a:p>
            <a:r>
              <a:rPr lang="en-GB" sz="1800" dirty="0" err="1">
                <a:solidFill>
                  <a:srgbClr val="000000"/>
                </a:solidFill>
                <a:latin typeface="Consolas" panose="020B0609020204030204" pitchFamily="49" charset="0"/>
              </a:rPr>
              <a:t>x.GetType</a:t>
            </a:r>
            <a:r>
              <a:rPr lang="en-GB" sz="1800" dirty="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79DC82A9-5E9F-4F14-9613-C6E1F1847B3B}"/>
              </a:ext>
            </a:extLst>
          </p:cNvPr>
          <p:cNvSpPr txBox="1"/>
          <p:nvPr/>
        </p:nvSpPr>
        <p:spPr>
          <a:xfrm>
            <a:off x="763478" y="1702395"/>
            <a:ext cx="3124940" cy="646331"/>
          </a:xfrm>
          <a:prstGeom prst="rect">
            <a:avLst/>
          </a:prstGeom>
          <a:noFill/>
          <a:ln>
            <a:solidFill>
              <a:schemeClr val="accent1"/>
            </a:solidFill>
          </a:ln>
        </p:spPr>
        <p:txBody>
          <a:bodyPr wrap="square" rtlCol="0">
            <a:spAutoFit/>
          </a:bodyPr>
          <a:lstStyle/>
          <a:p>
            <a:r>
              <a:rPr lang="en-GB" sz="1800" dirty="0">
                <a:solidFill>
                  <a:srgbClr val="0000FF"/>
                </a:solidFill>
                <a:latin typeface="Consolas" panose="020B0609020204030204" pitchFamily="49" charset="0"/>
              </a:rPr>
              <a:t>let</a:t>
            </a:r>
            <a:r>
              <a:rPr lang="en-GB" sz="1800" dirty="0">
                <a:solidFill>
                  <a:srgbClr val="000000"/>
                </a:solidFill>
                <a:latin typeface="Consolas" panose="020B0609020204030204" pitchFamily="49" charset="0"/>
              </a:rPr>
              <a:t> x = box (1,2)</a:t>
            </a:r>
          </a:p>
          <a:p>
            <a:r>
              <a:rPr lang="en-GB" sz="1800" dirty="0">
                <a:solidFill>
                  <a:srgbClr val="000000"/>
                </a:solidFill>
                <a:latin typeface="Consolas" panose="020B0609020204030204" pitchFamily="49" charset="0"/>
              </a:rPr>
              <a:t>x :? (int * int)</a:t>
            </a:r>
          </a:p>
        </p:txBody>
      </p:sp>
      <p:sp>
        <p:nvSpPr>
          <p:cNvPr id="6" name="TextBox 5">
            <a:extLst>
              <a:ext uri="{FF2B5EF4-FFF2-40B4-BE49-F238E27FC236}">
                <a16:creationId xmlns:a16="http://schemas.microsoft.com/office/drawing/2014/main" id="{748D33DC-12A1-46C1-A6BD-D286EA80D871}"/>
              </a:ext>
            </a:extLst>
          </p:cNvPr>
          <p:cNvSpPr txBox="1"/>
          <p:nvPr/>
        </p:nvSpPr>
        <p:spPr>
          <a:xfrm>
            <a:off x="701334" y="2838167"/>
            <a:ext cx="4225771" cy="1477328"/>
          </a:xfrm>
          <a:prstGeom prst="rect">
            <a:avLst/>
          </a:prstGeom>
          <a:noFill/>
          <a:ln>
            <a:solidFill>
              <a:schemeClr val="accent1"/>
            </a:solidFill>
          </a:ln>
        </p:spPr>
        <p:txBody>
          <a:bodyPr wrap="square" rtlCol="0">
            <a:spAutoFit/>
          </a:bodyPr>
          <a:lstStyle/>
          <a:p>
            <a:r>
              <a:rPr lang="en-GB" sz="1800" dirty="0">
                <a:solidFill>
                  <a:srgbClr val="0000FF"/>
                </a:solidFill>
                <a:latin typeface="Consolas" panose="020B0609020204030204" pitchFamily="49" charset="0"/>
              </a:rPr>
              <a:t>let</a:t>
            </a:r>
            <a:r>
              <a:rPr lang="en-GB" sz="1800" dirty="0">
                <a:solidFill>
                  <a:srgbClr val="000000"/>
                </a:solidFill>
                <a:latin typeface="Consolas" panose="020B0609020204030204" pitchFamily="49" charset="0"/>
              </a:rPr>
              <a:t> x = box </a:t>
            </a:r>
            <a:r>
              <a:rPr lang="en-GB" sz="1800" dirty="0">
                <a:solidFill>
                  <a:srgbClr val="A31515"/>
                </a:solidFill>
                <a:latin typeface="Consolas" panose="020B0609020204030204" pitchFamily="49" charset="0"/>
              </a:rPr>
              <a:t>"hello"</a:t>
            </a:r>
            <a:endParaRPr lang="en-GB" sz="1800" dirty="0">
              <a:solidFill>
                <a:srgbClr val="000000"/>
              </a:solidFill>
              <a:latin typeface="Consolas" panose="020B0609020204030204" pitchFamily="49" charset="0"/>
            </a:endParaRPr>
          </a:p>
          <a:p>
            <a:r>
              <a:rPr lang="en-GB" sz="1800" dirty="0">
                <a:solidFill>
                  <a:srgbClr val="0000FF"/>
                </a:solidFill>
                <a:latin typeface="Consolas" panose="020B0609020204030204" pitchFamily="49" charset="0"/>
              </a:rPr>
              <a:t>match</a:t>
            </a:r>
            <a:r>
              <a:rPr lang="en-GB" sz="1800" dirty="0">
                <a:solidFill>
                  <a:srgbClr val="000000"/>
                </a:solidFill>
                <a:latin typeface="Consolas" panose="020B0609020204030204" pitchFamily="49" charset="0"/>
              </a:rPr>
              <a:t> x </a:t>
            </a:r>
            <a:r>
              <a:rPr lang="en-GB" sz="1800" dirty="0">
                <a:solidFill>
                  <a:srgbClr val="0000FF"/>
                </a:solidFill>
                <a:latin typeface="Consolas" panose="020B0609020204030204" pitchFamily="49" charset="0"/>
              </a:rPr>
              <a:t>with</a:t>
            </a:r>
            <a:endParaRPr lang="en-GB"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 :? string </a:t>
            </a:r>
            <a:r>
              <a:rPr lang="en-GB" sz="1800" dirty="0">
                <a:solidFill>
                  <a:srgbClr val="0000FF"/>
                </a:solidFill>
                <a:latin typeface="Consolas" panose="020B0609020204030204" pitchFamily="49" charset="0"/>
              </a:rPr>
              <a:t>as</a:t>
            </a:r>
            <a:r>
              <a:rPr lang="en-GB" sz="1800" dirty="0">
                <a:solidFill>
                  <a:srgbClr val="000000"/>
                </a:solidFill>
                <a:latin typeface="Consolas" panose="020B0609020204030204" pitchFamily="49" charset="0"/>
              </a:rPr>
              <a:t> s </a:t>
            </a:r>
            <a:r>
              <a:rPr lang="en-GB" sz="1800" dirty="0">
                <a:solidFill>
                  <a:srgbClr val="0000FF"/>
                </a:solidFill>
                <a:latin typeface="Consolas" panose="020B0609020204030204" pitchFamily="49" charset="0"/>
              </a:rPr>
              <a:t>-&gt;</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s.Length</a:t>
            </a:r>
            <a:endParaRPr lang="en-GB" sz="1800" dirty="0">
              <a:solidFill>
                <a:srgbClr val="000000"/>
              </a:solidFill>
              <a:latin typeface="Consolas" panose="020B0609020204030204" pitchFamily="49" charset="0"/>
            </a:endParaRPr>
          </a:p>
          <a:p>
            <a:r>
              <a:rPr lang="nn-NO" sz="1800" dirty="0">
                <a:solidFill>
                  <a:srgbClr val="000000"/>
                </a:solidFill>
                <a:latin typeface="Consolas" panose="020B0609020204030204" pitchFamily="49" charset="0"/>
              </a:rPr>
              <a:t>| :? int </a:t>
            </a:r>
            <a:r>
              <a:rPr lang="nn-NO" sz="1800" dirty="0">
                <a:solidFill>
                  <a:srgbClr val="0000FF"/>
                </a:solidFill>
                <a:latin typeface="Consolas" panose="020B0609020204030204" pitchFamily="49" charset="0"/>
              </a:rPr>
              <a:t>as</a:t>
            </a:r>
            <a:r>
              <a:rPr lang="nn-NO" sz="1800" dirty="0">
                <a:solidFill>
                  <a:srgbClr val="000000"/>
                </a:solidFill>
                <a:latin typeface="Consolas" panose="020B0609020204030204" pitchFamily="49" charset="0"/>
              </a:rPr>
              <a:t> i </a:t>
            </a:r>
            <a:r>
              <a:rPr lang="nn-NO" sz="1800" dirty="0">
                <a:solidFill>
                  <a:srgbClr val="0000FF"/>
                </a:solidFill>
                <a:latin typeface="Consolas" panose="020B0609020204030204" pitchFamily="49" charset="0"/>
              </a:rPr>
              <a:t>-&gt;</a:t>
            </a:r>
            <a:r>
              <a:rPr lang="nn-NO" sz="1800" dirty="0">
                <a:solidFill>
                  <a:srgbClr val="000000"/>
                </a:solidFill>
                <a:latin typeface="Consolas" panose="020B0609020204030204" pitchFamily="49" charset="0"/>
              </a:rPr>
              <a:t> i+2</a:t>
            </a:r>
          </a:p>
          <a:p>
            <a:r>
              <a:rPr lang="en-GB" sz="1800" dirty="0">
                <a:solidFill>
                  <a:srgbClr val="000000"/>
                </a:solidFill>
                <a:latin typeface="Consolas" panose="020B0609020204030204" pitchFamily="49" charset="0"/>
              </a:rPr>
              <a:t>| _ </a:t>
            </a:r>
            <a:r>
              <a:rPr lang="en-GB" sz="1800" dirty="0">
                <a:solidFill>
                  <a:srgbClr val="0000FF"/>
                </a:solidFill>
                <a:latin typeface="Consolas" panose="020B0609020204030204" pitchFamily="49" charset="0"/>
              </a:rPr>
              <a:t>-&gt;</a:t>
            </a:r>
            <a:r>
              <a:rPr lang="en-GB" sz="1800" dirty="0">
                <a:solidFill>
                  <a:srgbClr val="000000"/>
                </a:solidFill>
                <a:latin typeface="Consolas" panose="020B0609020204030204" pitchFamily="49" charset="0"/>
              </a:rPr>
              <a:t> 3</a:t>
            </a:r>
          </a:p>
        </p:txBody>
      </p:sp>
      <p:sp>
        <p:nvSpPr>
          <p:cNvPr id="8" name="TextBox 7">
            <a:extLst>
              <a:ext uri="{FF2B5EF4-FFF2-40B4-BE49-F238E27FC236}">
                <a16:creationId xmlns:a16="http://schemas.microsoft.com/office/drawing/2014/main" id="{CC3DC330-A637-4367-874A-E279A842BF7A}"/>
              </a:ext>
            </a:extLst>
          </p:cNvPr>
          <p:cNvSpPr txBox="1"/>
          <p:nvPr/>
        </p:nvSpPr>
        <p:spPr>
          <a:xfrm>
            <a:off x="701334" y="4688619"/>
            <a:ext cx="3124940" cy="369332"/>
          </a:xfrm>
          <a:prstGeom prst="rect">
            <a:avLst/>
          </a:prstGeom>
          <a:noFill/>
          <a:ln>
            <a:solidFill>
              <a:schemeClr val="accent1"/>
            </a:solidFill>
          </a:ln>
        </p:spPr>
        <p:txBody>
          <a:bodyPr wrap="square" rtlCol="0">
            <a:spAutoFit/>
          </a:bodyPr>
          <a:lstStyle/>
          <a:p>
            <a:r>
              <a:rPr lang="en-GB" sz="1800" dirty="0" err="1">
                <a:solidFill>
                  <a:srgbClr val="000000"/>
                </a:solidFill>
                <a:latin typeface="Consolas" panose="020B0609020204030204" pitchFamily="49" charset="0"/>
              </a:rPr>
              <a:t>typeof</a:t>
            </a:r>
            <a:r>
              <a:rPr lang="en-GB" sz="1800" dirty="0">
                <a:solidFill>
                  <a:srgbClr val="000000"/>
                </a:solidFill>
                <a:latin typeface="Consolas" panose="020B0609020204030204" pitchFamily="49" charset="0"/>
              </a:rPr>
              <a:t>&lt;X&gt;.Assembly</a:t>
            </a:r>
          </a:p>
        </p:txBody>
      </p:sp>
      <p:sp>
        <p:nvSpPr>
          <p:cNvPr id="12" name="TextBox 11">
            <a:extLst>
              <a:ext uri="{FF2B5EF4-FFF2-40B4-BE49-F238E27FC236}">
                <a16:creationId xmlns:a16="http://schemas.microsoft.com/office/drawing/2014/main" id="{A51CD5D2-ED14-45AC-9158-9705045CC131}"/>
              </a:ext>
            </a:extLst>
          </p:cNvPr>
          <p:cNvSpPr txBox="1"/>
          <p:nvPr/>
        </p:nvSpPr>
        <p:spPr>
          <a:xfrm>
            <a:off x="701334" y="5383411"/>
            <a:ext cx="4687408" cy="923330"/>
          </a:xfrm>
          <a:prstGeom prst="rect">
            <a:avLst/>
          </a:prstGeom>
          <a:noFill/>
          <a:ln>
            <a:solidFill>
              <a:schemeClr val="accent1"/>
            </a:solidFill>
          </a:ln>
        </p:spPr>
        <p:txBody>
          <a:bodyPr wrap="square" rtlCol="0">
            <a:spAutoFit/>
          </a:bodyPr>
          <a:lstStyle/>
          <a:p>
            <a:r>
              <a:rPr lang="en-GB" sz="1800" dirty="0">
                <a:solidFill>
                  <a:srgbClr val="0000FF"/>
                </a:solidFill>
                <a:latin typeface="Consolas" panose="020B0609020204030204" pitchFamily="49" charset="0"/>
              </a:rPr>
              <a:t>type</a:t>
            </a:r>
            <a:r>
              <a:rPr lang="en-GB" sz="1800" dirty="0">
                <a:solidFill>
                  <a:srgbClr val="000000"/>
                </a:solidFill>
                <a:latin typeface="Consolas" panose="020B0609020204030204" pitchFamily="49" charset="0"/>
              </a:rPr>
              <a:t> U = A | B </a:t>
            </a:r>
            <a:r>
              <a:rPr lang="en-GB" sz="1800" dirty="0">
                <a:solidFill>
                  <a:srgbClr val="0000FF"/>
                </a:solidFill>
                <a:latin typeface="Consolas" panose="020B0609020204030204" pitchFamily="49" charset="0"/>
              </a:rPr>
              <a:t>of</a:t>
            </a:r>
            <a:r>
              <a:rPr lang="en-GB" sz="1800" dirty="0">
                <a:solidFill>
                  <a:srgbClr val="000000"/>
                </a:solidFill>
                <a:latin typeface="Consolas" panose="020B0609020204030204" pitchFamily="49" charset="0"/>
              </a:rPr>
              <a:t> int</a:t>
            </a:r>
          </a:p>
          <a:p>
            <a:endParaRPr lang="en-GB" sz="1800" dirty="0">
              <a:solidFill>
                <a:srgbClr val="000000"/>
              </a:solidFill>
              <a:latin typeface="Consolas" panose="020B0609020204030204" pitchFamily="49" charset="0"/>
            </a:endParaRPr>
          </a:p>
          <a:p>
            <a:r>
              <a:rPr lang="en-GB" sz="1800" dirty="0" err="1">
                <a:solidFill>
                  <a:srgbClr val="000000"/>
                </a:solidFill>
                <a:latin typeface="Consolas" panose="020B0609020204030204" pitchFamily="49" charset="0"/>
              </a:rPr>
              <a:t>FSharpType.GetUnionCases</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typeof</a:t>
            </a:r>
            <a:r>
              <a:rPr lang="en-GB" sz="1800" dirty="0">
                <a:solidFill>
                  <a:srgbClr val="000000"/>
                </a:solidFill>
                <a:latin typeface="Consolas" panose="020B0609020204030204" pitchFamily="49" charset="0"/>
              </a:rPr>
              <a:t>&lt;U&gt;)</a:t>
            </a:r>
          </a:p>
        </p:txBody>
      </p:sp>
      <p:sp>
        <p:nvSpPr>
          <p:cNvPr id="19" name="Speech Bubble: Rectangle 18">
            <a:extLst>
              <a:ext uri="{FF2B5EF4-FFF2-40B4-BE49-F238E27FC236}">
                <a16:creationId xmlns:a16="http://schemas.microsoft.com/office/drawing/2014/main" id="{6AF75331-0A0F-44C0-980C-EC619150B492}"/>
              </a:ext>
            </a:extLst>
          </p:cNvPr>
          <p:cNvSpPr/>
          <p:nvPr/>
        </p:nvSpPr>
        <p:spPr>
          <a:xfrm>
            <a:off x="6811415" y="922239"/>
            <a:ext cx="2486589" cy="369332"/>
          </a:xfrm>
          <a:prstGeom prst="wedgeRectCallout">
            <a:avLst>
              <a:gd name="adj1" fmla="val -131866"/>
              <a:gd name="adj2" fmla="val 219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type of object</a:t>
            </a:r>
          </a:p>
        </p:txBody>
      </p:sp>
      <p:sp>
        <p:nvSpPr>
          <p:cNvPr id="21" name="Speech Bubble: Rectangle 20">
            <a:extLst>
              <a:ext uri="{FF2B5EF4-FFF2-40B4-BE49-F238E27FC236}">
                <a16:creationId xmlns:a16="http://schemas.microsoft.com/office/drawing/2014/main" id="{D79E56B8-E146-467E-B960-EAE06FB06E2B}"/>
              </a:ext>
            </a:extLst>
          </p:cNvPr>
          <p:cNvSpPr/>
          <p:nvPr/>
        </p:nvSpPr>
        <p:spPr>
          <a:xfrm>
            <a:off x="6925715" y="1946990"/>
            <a:ext cx="2486589" cy="369332"/>
          </a:xfrm>
          <a:prstGeom prst="wedgeRectCallout">
            <a:avLst>
              <a:gd name="adj1" fmla="val -137285"/>
              <a:gd name="adj2" fmla="val 115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type tests</a:t>
            </a:r>
          </a:p>
        </p:txBody>
      </p:sp>
      <p:sp>
        <p:nvSpPr>
          <p:cNvPr id="23" name="Speech Bubble: Rectangle 22">
            <a:extLst>
              <a:ext uri="{FF2B5EF4-FFF2-40B4-BE49-F238E27FC236}">
                <a16:creationId xmlns:a16="http://schemas.microsoft.com/office/drawing/2014/main" id="{D7EDB6B1-826B-463F-841D-8864031D1DC6}"/>
              </a:ext>
            </a:extLst>
          </p:cNvPr>
          <p:cNvSpPr/>
          <p:nvPr/>
        </p:nvSpPr>
        <p:spPr>
          <a:xfrm>
            <a:off x="7525790" y="3059668"/>
            <a:ext cx="2486589" cy="369332"/>
          </a:xfrm>
          <a:prstGeom prst="wedgeRectCallout">
            <a:avLst>
              <a:gd name="adj1" fmla="val -149712"/>
              <a:gd name="adj2" fmla="val 70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type tests</a:t>
            </a:r>
          </a:p>
        </p:txBody>
      </p:sp>
      <p:sp>
        <p:nvSpPr>
          <p:cNvPr id="25" name="Speech Bubble: Rectangle 24">
            <a:extLst>
              <a:ext uri="{FF2B5EF4-FFF2-40B4-BE49-F238E27FC236}">
                <a16:creationId xmlns:a16="http://schemas.microsoft.com/office/drawing/2014/main" id="{306451BD-A211-4332-A330-6DE6A6973871}"/>
              </a:ext>
            </a:extLst>
          </p:cNvPr>
          <p:cNvSpPr/>
          <p:nvPr/>
        </p:nvSpPr>
        <p:spPr>
          <a:xfrm>
            <a:off x="7297190" y="4218514"/>
            <a:ext cx="2486589" cy="646331"/>
          </a:xfrm>
          <a:prstGeom prst="wedgeRectCallout">
            <a:avLst>
              <a:gd name="adj1" fmla="val -122616"/>
              <a:gd name="adj2" fmla="val 498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on nominal types</a:t>
            </a:r>
          </a:p>
        </p:txBody>
      </p:sp>
      <p:sp>
        <p:nvSpPr>
          <p:cNvPr id="27" name="Speech Bubble: Rectangle 26">
            <a:extLst>
              <a:ext uri="{FF2B5EF4-FFF2-40B4-BE49-F238E27FC236}">
                <a16:creationId xmlns:a16="http://schemas.microsoft.com/office/drawing/2014/main" id="{0E649027-6D18-4BF2-9915-E953823E4B7D}"/>
              </a:ext>
            </a:extLst>
          </p:cNvPr>
          <p:cNvSpPr/>
          <p:nvPr/>
        </p:nvSpPr>
        <p:spPr>
          <a:xfrm>
            <a:off x="7525789" y="5060246"/>
            <a:ext cx="2486589" cy="646331"/>
          </a:xfrm>
          <a:prstGeom prst="wedgeRectCallout">
            <a:avLst>
              <a:gd name="adj1" fmla="val -119519"/>
              <a:gd name="adj2" fmla="val 33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on algebraic types</a:t>
            </a:r>
          </a:p>
        </p:txBody>
      </p:sp>
    </p:spTree>
    <p:extLst>
      <p:ext uri="{BB962C8B-B14F-4D97-AF65-F5344CB8AC3E}">
        <p14:creationId xmlns:p14="http://schemas.microsoft.com/office/powerpoint/2010/main" val="11731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9" grpId="0" animBg="1"/>
      <p:bldP spid="21" grpId="0" animBg="1"/>
      <p:bldP spid="23" grpId="0" animBg="1"/>
      <p:bldP spid="25"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6C8DAB-CA2C-499E-B416-43A6DD9CF3FB}"/>
              </a:ext>
            </a:extLst>
          </p:cNvPr>
          <p:cNvSpPr txBox="1"/>
          <p:nvPr/>
        </p:nvSpPr>
        <p:spPr>
          <a:xfrm>
            <a:off x="588881" y="687149"/>
            <a:ext cx="4178421" cy="369332"/>
          </a:xfrm>
          <a:prstGeom prst="rect">
            <a:avLst/>
          </a:prstGeom>
          <a:noFill/>
          <a:ln>
            <a:solidFill>
              <a:schemeClr val="accent1"/>
            </a:solidFill>
          </a:ln>
        </p:spPr>
        <p:txBody>
          <a:bodyPr wrap="square" rtlCol="0">
            <a:spAutoFit/>
          </a:bodyPr>
          <a:lstStyle/>
          <a:p>
            <a:r>
              <a:rPr lang="fr-FR" sz="1800" dirty="0">
                <a:solidFill>
                  <a:srgbClr val="0000FF"/>
                </a:solidFill>
                <a:latin typeface="Consolas" panose="020B0609020204030204" pitchFamily="49" charset="0"/>
              </a:rPr>
              <a:t>let</a:t>
            </a:r>
            <a:r>
              <a:rPr lang="fr-FR" sz="1800" dirty="0">
                <a:solidFill>
                  <a:srgbClr val="000000"/>
                </a:solidFill>
                <a:latin typeface="Consolas" panose="020B0609020204030204" pitchFamily="49" charset="0"/>
              </a:rPr>
              <a:t> f (x: 'T) = </a:t>
            </a:r>
            <a:r>
              <a:rPr lang="fr-FR" sz="1800" dirty="0" err="1">
                <a:solidFill>
                  <a:srgbClr val="000000"/>
                </a:solidFill>
                <a:latin typeface="Consolas" panose="020B0609020204030204" pitchFamily="49" charset="0"/>
              </a:rPr>
              <a:t>typeof</a:t>
            </a:r>
            <a:r>
              <a:rPr lang="fr-FR" sz="1800" dirty="0">
                <a:solidFill>
                  <a:srgbClr val="000000"/>
                </a:solidFill>
                <a:latin typeface="Consolas" panose="020B0609020204030204" pitchFamily="49" charset="0"/>
              </a:rPr>
              <a:t>&lt;'T&gt;</a:t>
            </a:r>
          </a:p>
        </p:txBody>
      </p:sp>
      <p:sp>
        <p:nvSpPr>
          <p:cNvPr id="14" name="TextBox 13">
            <a:extLst>
              <a:ext uri="{FF2B5EF4-FFF2-40B4-BE49-F238E27FC236}">
                <a16:creationId xmlns:a16="http://schemas.microsoft.com/office/drawing/2014/main" id="{129D7A9E-1FA0-452D-A372-ED6DDF7C65D4}"/>
              </a:ext>
            </a:extLst>
          </p:cNvPr>
          <p:cNvSpPr txBox="1"/>
          <p:nvPr/>
        </p:nvSpPr>
        <p:spPr>
          <a:xfrm>
            <a:off x="588883" y="1573569"/>
            <a:ext cx="1742838" cy="369332"/>
          </a:xfrm>
          <a:prstGeom prst="rect">
            <a:avLst/>
          </a:prstGeom>
          <a:noFill/>
          <a:ln>
            <a:solidFill>
              <a:schemeClr val="accent1"/>
            </a:solidFill>
          </a:ln>
        </p:spPr>
        <p:txBody>
          <a:bodyPr wrap="square" rtlCol="0">
            <a:spAutoFit/>
          </a:bodyPr>
          <a:lstStyle/>
          <a:p>
            <a:r>
              <a:rPr lang="en-GB" dirty="0">
                <a:latin typeface="Consolas" panose="020B0609020204030204" pitchFamily="49" charset="0"/>
              </a:rPr>
              <a:t>&lt;@ 1 + 1 @&gt;</a:t>
            </a:r>
          </a:p>
        </p:txBody>
      </p:sp>
      <p:sp>
        <p:nvSpPr>
          <p:cNvPr id="16" name="TextBox 15">
            <a:extLst>
              <a:ext uri="{FF2B5EF4-FFF2-40B4-BE49-F238E27FC236}">
                <a16:creationId xmlns:a16="http://schemas.microsoft.com/office/drawing/2014/main" id="{1E4CA96F-B03E-40A5-9521-221B59235456}"/>
              </a:ext>
            </a:extLst>
          </p:cNvPr>
          <p:cNvSpPr txBox="1"/>
          <p:nvPr/>
        </p:nvSpPr>
        <p:spPr>
          <a:xfrm>
            <a:off x="588881" y="2469887"/>
            <a:ext cx="6211969" cy="2031325"/>
          </a:xfrm>
          <a:prstGeom prst="rect">
            <a:avLst/>
          </a:prstGeom>
          <a:noFill/>
          <a:ln>
            <a:solidFill>
              <a:schemeClr val="accent1"/>
            </a:solidFill>
          </a:ln>
        </p:spPr>
        <p:txBody>
          <a:bodyPr wrap="square" rtlCol="0">
            <a:spAutoFit/>
          </a:bodyPr>
          <a:lstStyle/>
          <a:p>
            <a:r>
              <a:rPr lang="en-GB" sz="1800" dirty="0">
                <a:solidFill>
                  <a:srgbClr val="000000"/>
                </a:solidFill>
                <a:latin typeface="Consolas" panose="020B0609020204030204" pitchFamily="49" charset="0"/>
              </a:rPr>
              <a:t>[&lt;</a:t>
            </a:r>
            <a:r>
              <a:rPr lang="en-GB" sz="1800" dirty="0" err="1">
                <a:solidFill>
                  <a:srgbClr val="000000"/>
                </a:solidFill>
                <a:latin typeface="Consolas" panose="020B0609020204030204" pitchFamily="49" charset="0"/>
              </a:rPr>
              <a:t>ReflectedDefinition</a:t>
            </a:r>
            <a:r>
              <a:rPr lang="en-GB" sz="1800" dirty="0">
                <a:solidFill>
                  <a:srgbClr val="000000"/>
                </a:solidFill>
                <a:latin typeface="Consolas" panose="020B0609020204030204" pitchFamily="49" charset="0"/>
              </a:rPr>
              <a:t>&gt;]</a:t>
            </a:r>
          </a:p>
          <a:p>
            <a:r>
              <a:rPr lang="da-DK" sz="1800" dirty="0">
                <a:solidFill>
                  <a:srgbClr val="0000FF"/>
                </a:solidFill>
                <a:latin typeface="Consolas" panose="020B0609020204030204" pitchFamily="49" charset="0"/>
              </a:rPr>
              <a:t>let</a:t>
            </a:r>
            <a:r>
              <a:rPr lang="da-DK" sz="1800" dirty="0">
                <a:solidFill>
                  <a:srgbClr val="000000"/>
                </a:solidFill>
                <a:latin typeface="Consolas" panose="020B0609020204030204" pitchFamily="49" charset="0"/>
              </a:rPr>
              <a:t> f x = x + 1</a:t>
            </a:r>
          </a:p>
          <a:p>
            <a:endParaRPr lang="en-GB" sz="1800" dirty="0">
              <a:solidFill>
                <a:srgbClr val="000000"/>
              </a:solidFill>
              <a:latin typeface="Consolas" panose="020B0609020204030204" pitchFamily="49" charset="0"/>
            </a:endParaRPr>
          </a:p>
          <a:p>
            <a:r>
              <a:rPr lang="en-GB" sz="1800" dirty="0">
                <a:solidFill>
                  <a:srgbClr val="000000"/>
                </a:solidFill>
                <a:latin typeface="Consolas" panose="020B0609020204030204" pitchFamily="49" charset="0"/>
              </a:rPr>
              <a:t>[&lt;</a:t>
            </a:r>
            <a:r>
              <a:rPr lang="en-GB" sz="1800" dirty="0" err="1">
                <a:solidFill>
                  <a:srgbClr val="000000"/>
                </a:solidFill>
                <a:latin typeface="Consolas" panose="020B0609020204030204" pitchFamily="49" charset="0"/>
              </a:rPr>
              <a:t>ReflectedDefinition</a:t>
            </a:r>
            <a:r>
              <a:rPr lang="en-GB" sz="1800" dirty="0">
                <a:solidFill>
                  <a:srgbClr val="000000"/>
                </a:solidFill>
                <a:latin typeface="Consolas" panose="020B0609020204030204" pitchFamily="49" charset="0"/>
              </a:rPr>
              <a:t>&gt;]</a:t>
            </a:r>
          </a:p>
          <a:p>
            <a:r>
              <a:rPr lang="en-GB" sz="1800" dirty="0">
                <a:solidFill>
                  <a:srgbClr val="0000FF"/>
                </a:solidFill>
                <a:latin typeface="Consolas" panose="020B0609020204030204" pitchFamily="49" charset="0"/>
              </a:rPr>
              <a:t>module</a:t>
            </a:r>
            <a:r>
              <a:rPr lang="en-GB" sz="1800" dirty="0">
                <a:solidFill>
                  <a:srgbClr val="000000"/>
                </a:solidFill>
                <a:latin typeface="Consolas" panose="020B0609020204030204" pitchFamily="49" charset="0"/>
              </a:rPr>
              <a:t> M = …</a:t>
            </a:r>
          </a:p>
          <a:p>
            <a:endParaRPr lang="en-GB" sz="1800" dirty="0">
              <a:solidFill>
                <a:srgbClr val="000000"/>
              </a:solidFill>
              <a:latin typeface="Consolas" panose="020B0609020204030204" pitchFamily="49" charset="0"/>
            </a:endParaRPr>
          </a:p>
          <a:p>
            <a:r>
              <a:rPr lang="en-GB" sz="1800" dirty="0" err="1">
                <a:solidFill>
                  <a:srgbClr val="000000"/>
                </a:solidFill>
                <a:latin typeface="Consolas" panose="020B0609020204030204" pitchFamily="49" charset="0"/>
              </a:rPr>
              <a:t>Quotations.TryGetReflectedDefinition</a:t>
            </a:r>
            <a:r>
              <a:rPr lang="en-GB" sz="1800" dirty="0">
                <a:solidFill>
                  <a:srgbClr val="000000"/>
                </a:solidFill>
                <a:latin typeface="Consolas" panose="020B0609020204030204" pitchFamily="49" charset="0"/>
              </a:rPr>
              <a:t>(…)</a:t>
            </a:r>
          </a:p>
        </p:txBody>
      </p:sp>
      <p:sp>
        <p:nvSpPr>
          <p:cNvPr id="3" name="TextBox 2">
            <a:extLst>
              <a:ext uri="{FF2B5EF4-FFF2-40B4-BE49-F238E27FC236}">
                <a16:creationId xmlns:a16="http://schemas.microsoft.com/office/drawing/2014/main" id="{1E289830-D52F-434C-898B-95292548471F}"/>
              </a:ext>
            </a:extLst>
          </p:cNvPr>
          <p:cNvSpPr txBox="1"/>
          <p:nvPr/>
        </p:nvSpPr>
        <p:spPr>
          <a:xfrm>
            <a:off x="588880" y="5022411"/>
            <a:ext cx="1691831" cy="369332"/>
          </a:xfrm>
          <a:prstGeom prst="rect">
            <a:avLst/>
          </a:prstGeom>
          <a:noFill/>
          <a:ln>
            <a:solidFill>
              <a:schemeClr val="accent1"/>
            </a:solidFill>
          </a:ln>
        </p:spPr>
        <p:txBody>
          <a:bodyPr wrap="square" rtlCol="0">
            <a:spAutoFit/>
          </a:bodyPr>
          <a:lstStyle/>
          <a:p>
            <a:r>
              <a:rPr lang="en-GB" sz="1800" dirty="0">
                <a:solidFill>
                  <a:srgbClr val="000000"/>
                </a:solidFill>
                <a:latin typeface="Consolas" panose="020B0609020204030204" pitchFamily="49" charset="0"/>
              </a:rPr>
              <a:t>query { … }</a:t>
            </a:r>
          </a:p>
        </p:txBody>
      </p:sp>
      <p:sp>
        <p:nvSpPr>
          <p:cNvPr id="5" name="Speech Bubble: Rectangle 4">
            <a:extLst>
              <a:ext uri="{FF2B5EF4-FFF2-40B4-BE49-F238E27FC236}">
                <a16:creationId xmlns:a16="http://schemas.microsoft.com/office/drawing/2014/main" id="{826B0A79-AC5B-483A-9130-42AC2C1F49E2}"/>
              </a:ext>
            </a:extLst>
          </p:cNvPr>
          <p:cNvSpPr/>
          <p:nvPr/>
        </p:nvSpPr>
        <p:spPr>
          <a:xfrm>
            <a:off x="7268614" y="410150"/>
            <a:ext cx="2486589" cy="646331"/>
          </a:xfrm>
          <a:prstGeom prst="wedgeRectCallout">
            <a:avLst>
              <a:gd name="adj1" fmla="val -129013"/>
              <a:gd name="adj2" fmla="val 206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in generic code</a:t>
            </a:r>
          </a:p>
        </p:txBody>
      </p:sp>
      <p:sp>
        <p:nvSpPr>
          <p:cNvPr id="7" name="Speech Bubble: Rectangle 6">
            <a:extLst>
              <a:ext uri="{FF2B5EF4-FFF2-40B4-BE49-F238E27FC236}">
                <a16:creationId xmlns:a16="http://schemas.microsoft.com/office/drawing/2014/main" id="{0328542D-F795-4B57-8A4B-C77EE240AAE3}"/>
              </a:ext>
            </a:extLst>
          </p:cNvPr>
          <p:cNvSpPr/>
          <p:nvPr/>
        </p:nvSpPr>
        <p:spPr>
          <a:xfrm>
            <a:off x="7268613" y="1435069"/>
            <a:ext cx="2486589" cy="646331"/>
          </a:xfrm>
          <a:prstGeom prst="wedgeRectCallout">
            <a:avLst>
              <a:gd name="adj1" fmla="val -131235"/>
              <a:gd name="adj2" fmla="val -1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on expressions</a:t>
            </a:r>
          </a:p>
        </p:txBody>
      </p:sp>
      <p:sp>
        <p:nvSpPr>
          <p:cNvPr id="9" name="Speech Bubble: Rectangle 8">
            <a:extLst>
              <a:ext uri="{FF2B5EF4-FFF2-40B4-BE49-F238E27FC236}">
                <a16:creationId xmlns:a16="http://schemas.microsoft.com/office/drawing/2014/main" id="{26832D95-592A-49C3-9FD0-DBE330F0626D}"/>
              </a:ext>
            </a:extLst>
          </p:cNvPr>
          <p:cNvSpPr/>
          <p:nvPr/>
        </p:nvSpPr>
        <p:spPr>
          <a:xfrm>
            <a:off x="7424700" y="2331388"/>
            <a:ext cx="2486589" cy="646331"/>
          </a:xfrm>
          <a:prstGeom prst="wedgeRectCallout">
            <a:avLst>
              <a:gd name="adj1" fmla="val -83062"/>
              <a:gd name="adj2" fmla="val 100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on definitions</a:t>
            </a:r>
          </a:p>
        </p:txBody>
      </p:sp>
      <p:sp>
        <p:nvSpPr>
          <p:cNvPr id="22" name="Speech Bubble: Rectangle 21">
            <a:extLst>
              <a:ext uri="{FF2B5EF4-FFF2-40B4-BE49-F238E27FC236}">
                <a16:creationId xmlns:a16="http://schemas.microsoft.com/office/drawing/2014/main" id="{063D7106-D269-4E16-89E7-DB084669415E}"/>
              </a:ext>
            </a:extLst>
          </p:cNvPr>
          <p:cNvSpPr/>
          <p:nvPr/>
        </p:nvSpPr>
        <p:spPr>
          <a:xfrm>
            <a:off x="7424700" y="4883911"/>
            <a:ext cx="2486589" cy="646331"/>
          </a:xfrm>
          <a:prstGeom prst="wedgeRectCallout">
            <a:avLst>
              <a:gd name="adj1" fmla="val -95565"/>
              <a:gd name="adj2" fmla="val -8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Runtime reflection on comprehensions</a:t>
            </a:r>
          </a:p>
        </p:txBody>
      </p:sp>
    </p:spTree>
    <p:extLst>
      <p:ext uri="{BB962C8B-B14F-4D97-AF65-F5344CB8AC3E}">
        <p14:creationId xmlns:p14="http://schemas.microsoft.com/office/powerpoint/2010/main" val="313220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 grpId="0" animBg="1"/>
      <p:bldP spid="7" grpId="0" animBg="1"/>
      <p:bldP spid="9"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246495"/>
          </a:xfrm>
        </p:spPr>
        <p:txBody>
          <a:bodyPr>
            <a:normAutofit/>
          </a:bodyPr>
          <a:lstStyle/>
          <a:p>
            <a:r>
              <a:rPr lang="en-GB" dirty="0"/>
              <a:t>More on F# Type Providers</a:t>
            </a:r>
          </a:p>
        </p:txBody>
      </p:sp>
    </p:spTree>
    <p:extLst>
      <p:ext uri="{BB962C8B-B14F-4D97-AF65-F5344CB8AC3E}">
        <p14:creationId xmlns:p14="http://schemas.microsoft.com/office/powerpoint/2010/main" val="3802493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0" y="2327466"/>
            <a:ext cx="8382000" cy="1869743"/>
          </a:xfrm>
        </p:spPr>
        <p:txBody>
          <a:bodyPr>
            <a:normAutofit fontScale="90000"/>
          </a:bodyPr>
          <a:lstStyle/>
          <a:p>
            <a:pPr algn="ctr"/>
            <a:r>
              <a:rPr lang="en-GB" dirty="0"/>
              <a:t>Proposition 1</a:t>
            </a:r>
            <a:br>
              <a:rPr lang="en-GB" dirty="0"/>
            </a:br>
            <a:r>
              <a:rPr lang="en-GB" dirty="0"/>
              <a:t>Modern programming is intensely</a:t>
            </a:r>
            <a:br>
              <a:rPr lang="en-GB" dirty="0"/>
            </a:br>
            <a:r>
              <a:rPr lang="en-GB" dirty="0"/>
              <a:t>information-rich</a:t>
            </a: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228600"/>
            <a:ext cx="8363938" cy="623248"/>
          </a:xfrm>
        </p:spPr>
        <p:txBody>
          <a:bodyPr>
            <a:normAutofit fontScale="90000"/>
          </a:bodyPr>
          <a:lstStyle/>
          <a:p>
            <a:r>
              <a:rPr lang="en-GB" dirty="0"/>
              <a:t>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415" y="1419367"/>
            <a:ext cx="8023068" cy="4681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nvGraphicFramePr>
        <p:xfrm>
          <a:off x="3639404" y="1269242"/>
          <a:ext cx="5994819" cy="4348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0" y="2327466"/>
            <a:ext cx="8382000" cy="1869743"/>
          </a:xfrm>
        </p:spPr>
        <p:txBody>
          <a:bodyPr>
            <a:normAutofit fontScale="90000"/>
          </a:bodyPr>
          <a:lstStyle/>
          <a:p>
            <a:pPr algn="ctr"/>
            <a:r>
              <a:rPr lang="en-GB" dirty="0"/>
              <a:t>Proposition 2</a:t>
            </a:r>
            <a:br>
              <a:rPr lang="en-GB" dirty="0"/>
            </a:br>
            <a:r>
              <a:rPr lang="en-GB" dirty="0"/>
              <a:t>Our languages are information-sparse</a:t>
            </a: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0" y="2327466"/>
            <a:ext cx="8382000" cy="2866939"/>
          </a:xfrm>
        </p:spPr>
        <p:txBody>
          <a:bodyPr>
            <a:normAutofit fontScale="90000"/>
          </a:bodyPr>
          <a:lstStyle/>
          <a:p>
            <a:pPr algn="ctr"/>
            <a:r>
              <a:rPr lang="en-GB" dirty="0"/>
              <a:t>Proposition 3</a:t>
            </a:r>
            <a:br>
              <a:rPr lang="en-GB" dirty="0"/>
            </a:br>
            <a:r>
              <a:rPr lang="en-GB" dirty="0"/>
              <a:t>This is a problem</a:t>
            </a:r>
            <a:br>
              <a:rPr lang="en-GB" dirty="0"/>
            </a:br>
            <a:br>
              <a:rPr lang="en-GB" dirty="0"/>
            </a:br>
            <a:br>
              <a:rPr lang="en-GB" dirty="0"/>
            </a:br>
            <a:r>
              <a:rPr lang="en-GB" sz="2700" dirty="0"/>
              <a:t>(especially for strongly-typed languages)</a:t>
            </a:r>
            <a:endParaRPr lang="en-GB" dirty="0"/>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0" y="2327468"/>
            <a:ext cx="8382000" cy="2340641"/>
          </a:xfrm>
        </p:spPr>
        <p:txBody>
          <a:bodyPr>
            <a:normAutofit fontScale="90000"/>
          </a:bodyPr>
          <a:lstStyle/>
          <a:p>
            <a:pPr algn="ctr"/>
            <a:r>
              <a:rPr lang="en-GB" dirty="0"/>
              <a:t>We need to bring information </a:t>
            </a:r>
            <a:r>
              <a:rPr lang="en-GB" b="1" dirty="0"/>
              <a:t>into</a:t>
            </a:r>
            <a:r>
              <a:rPr lang="en-GB" dirty="0"/>
              <a:t> the language…</a:t>
            </a:r>
            <a:br>
              <a:rPr lang="en-GB" dirty="0"/>
            </a:br>
            <a:br>
              <a:rPr lang="en-GB" dirty="0"/>
            </a:br>
            <a:r>
              <a:rPr lang="en-GB" sz="3400" dirty="0"/>
              <a:t>At </a:t>
            </a:r>
            <a:r>
              <a:rPr lang="en-GB" sz="3400" b="1" dirty="0"/>
              <a:t>internet-scale</a:t>
            </a:r>
            <a:r>
              <a:rPr lang="en-GB" sz="3400" dirty="0"/>
              <a:t>, </a:t>
            </a:r>
            <a:r>
              <a:rPr lang="en-GB" sz="3400" b="1" dirty="0"/>
              <a:t>strongly tooled</a:t>
            </a:r>
            <a:r>
              <a:rPr lang="en-GB" sz="3400" dirty="0"/>
              <a:t>, </a:t>
            </a:r>
            <a:r>
              <a:rPr lang="en-GB" sz="3400" b="1" dirty="0"/>
              <a:t>strongly typed</a:t>
            </a:r>
            <a:endParaRPr lang="en-GB"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Paradigm Locator</a:t>
            </a:r>
          </a:p>
        </p:txBody>
      </p:sp>
      <p:graphicFrame>
        <p:nvGraphicFramePr>
          <p:cNvPr id="3" name="Diagram 2"/>
          <p:cNvGraphicFramePr/>
          <p:nvPr/>
        </p:nvGraphicFramePr>
        <p:xfrm>
          <a:off x="2009777" y="1038227"/>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5584327" y="4735703"/>
            <a:ext cx="6342630" cy="1477317"/>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making statically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dynamic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latin typeface="Candara" pitchFamily="34" charset="0"/>
              </a:rPr>
              <a:t>making dynamically typed </a:t>
            </a:r>
            <a:r>
              <a:rPr lang="en-US" sz="2000" b="1" dirty="0" err="1">
                <a:latin typeface="Candara" pitchFamily="34" charset="0"/>
              </a:rPr>
              <a:t>langs</a:t>
            </a:r>
            <a:r>
              <a:rPr lang="en-US" sz="2000" b="1" dirty="0">
                <a:latin typeface="Candara" pitchFamily="34" charset="0"/>
              </a:rPr>
              <a:t> </a:t>
            </a:r>
            <a:r>
              <a:rPr lang="en-US" sz="2000" b="1" dirty="0">
                <a:solidFill>
                  <a:srgbClr val="FFFF00"/>
                </a:solidFill>
                <a:latin typeface="Candara" pitchFamily="34" charset="0"/>
              </a:rPr>
              <a:t>more static</a:t>
            </a:r>
          </a:p>
          <a:p>
            <a:pPr marL="342862" indent="-342862">
              <a:buFont typeface="Arial" pitchFamily="34" charset="0"/>
              <a:buChar char="•"/>
            </a:pPr>
            <a:endParaRPr lang="en-US" sz="1000" b="1" dirty="0">
              <a:latin typeface="Candara" pitchFamily="34" charset="0"/>
            </a:endParaRPr>
          </a:p>
          <a:p>
            <a:pPr marL="342862" indent="-342862">
              <a:buFont typeface="Arial" pitchFamily="34" charset="0"/>
              <a:buChar char="•"/>
            </a:pPr>
            <a:r>
              <a:rPr lang="en-US" sz="2000" b="1" dirty="0">
                <a:solidFill>
                  <a:srgbClr val="FFFF00"/>
                </a:solidFill>
                <a:latin typeface="Candara" pitchFamily="34" charset="0"/>
              </a:rPr>
              <a:t>apply moderated static typing </a:t>
            </a:r>
            <a:r>
              <a:rPr lang="en-US" sz="2000" b="1" dirty="0">
                <a:latin typeface="Candara" pitchFamily="34" charset="0"/>
              </a:rPr>
              <a:t>much more broadly</a:t>
            </a:r>
            <a:endParaRPr lang="en-US" sz="2000" b="1" dirty="0">
              <a:solidFill>
                <a:srgbClr val="FFFF00"/>
              </a:solidFill>
              <a:latin typeface="Candara" pitchFamily="34" charset="0"/>
            </a:endParaRPr>
          </a:p>
        </p:txBody>
      </p:sp>
    </p:spTree>
    <p:extLst>
      <p:ext uri="{BB962C8B-B14F-4D97-AF65-F5344CB8AC3E}">
        <p14:creationId xmlns:p14="http://schemas.microsoft.com/office/powerpoint/2010/main" val="164256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03A4-9EC3-440C-AE78-858B131EF9F3}"/>
              </a:ext>
            </a:extLst>
          </p:cNvPr>
          <p:cNvSpPr>
            <a:spLocks noGrp="1"/>
          </p:cNvSpPr>
          <p:nvPr>
            <p:ph type="title"/>
          </p:nvPr>
        </p:nvSpPr>
        <p:spPr/>
        <p:txBody>
          <a:bodyPr/>
          <a:lstStyle/>
          <a:p>
            <a:r>
              <a:rPr lang="en-GB" dirty="0"/>
              <a:t>Who am I</a:t>
            </a:r>
          </a:p>
        </p:txBody>
      </p:sp>
      <p:sp>
        <p:nvSpPr>
          <p:cNvPr id="3" name="Content Placeholder 2">
            <a:extLst>
              <a:ext uri="{FF2B5EF4-FFF2-40B4-BE49-F238E27FC236}">
                <a16:creationId xmlns:a16="http://schemas.microsoft.com/office/drawing/2014/main" id="{E0983573-ACBC-4D7B-9CC1-1702F26241F3}"/>
              </a:ext>
            </a:extLst>
          </p:cNvPr>
          <p:cNvSpPr>
            <a:spLocks noGrp="1"/>
          </p:cNvSpPr>
          <p:nvPr>
            <p:ph idx="1"/>
          </p:nvPr>
        </p:nvSpPr>
        <p:spPr/>
        <p:txBody>
          <a:bodyPr>
            <a:normAutofit/>
          </a:bodyPr>
          <a:lstStyle/>
          <a:p>
            <a:r>
              <a:rPr lang="en-GB" dirty="0"/>
              <a:t>I’ve worked at Microsoft Research &amp; Microsoft Developer Division for 20+ years</a:t>
            </a:r>
          </a:p>
          <a:p>
            <a:pPr lvl="1"/>
            <a:r>
              <a:rPr lang="en-GB" dirty="0"/>
              <a:t>MS now makes tools for nearly all major languages and, as a cloud company, is highly polyglot</a:t>
            </a:r>
          </a:p>
          <a:p>
            <a:pPr lvl="1"/>
            <a:r>
              <a:rPr lang="en-GB" dirty="0"/>
              <a:t>MSR has long had a mission to improve the practice of programming, including bringing insights from academia. It’s a wonderful place to observe the industry</a:t>
            </a:r>
          </a:p>
          <a:p>
            <a:pPr lvl="1"/>
            <a:r>
              <a:rPr lang="en-GB" dirty="0"/>
              <a:t>About 1/3</a:t>
            </a:r>
            <a:r>
              <a:rPr lang="en-GB" baseline="30000" dirty="0"/>
              <a:t>rd</a:t>
            </a:r>
            <a:r>
              <a:rPr lang="en-GB" dirty="0"/>
              <a:t>(?) of the world’s professional programmers use tooling from DevDiv, e.g. VS, VS Code, TypeScript, Python tools</a:t>
            </a:r>
          </a:p>
          <a:p>
            <a:r>
              <a:rPr lang="en-GB" dirty="0"/>
              <a:t>Best known as the designer of F#, also C# 2.0 Generics, also F# async</a:t>
            </a:r>
          </a:p>
          <a:p>
            <a:endParaRPr lang="en-GB" dirty="0"/>
          </a:p>
          <a:p>
            <a:endParaRPr lang="en-GB" dirty="0"/>
          </a:p>
        </p:txBody>
      </p:sp>
    </p:spTree>
    <p:extLst>
      <p:ext uri="{BB962C8B-B14F-4D97-AF65-F5344CB8AC3E}">
        <p14:creationId xmlns:p14="http://schemas.microsoft.com/office/powerpoint/2010/main" val="2254904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0" y="2327384"/>
            <a:ext cx="8872607" cy="1246495"/>
          </a:xfrm>
        </p:spPr>
        <p:txBody>
          <a:bodyPr>
            <a:normAutofit/>
          </a:bodyPr>
          <a:lstStyle/>
          <a:p>
            <a:r>
              <a:rPr lang="en-GB" dirty="0"/>
              <a:t>Example: </a:t>
            </a:r>
            <a:r>
              <a:rPr lang="en-GB" dirty="0" err="1"/>
              <a:t>FSharp.Data</a:t>
            </a:r>
            <a:endParaRPr lang="en-GB" dirty="0"/>
          </a:p>
        </p:txBody>
      </p:sp>
    </p:spTree>
    <p:extLst>
      <p:ext uri="{BB962C8B-B14F-4D97-AF65-F5344CB8AC3E}">
        <p14:creationId xmlns:p14="http://schemas.microsoft.com/office/powerpoint/2010/main" val="311437762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39" y="151112"/>
            <a:ext cx="8382000" cy="1246495"/>
          </a:xfrm>
        </p:spPr>
        <p:txBody>
          <a:bodyPr>
            <a:normAutofit fontScale="90000"/>
          </a:bodyPr>
          <a:lstStyle/>
          <a:p>
            <a:r>
              <a:rPr lang="en-GB" dirty="0"/>
              <a:t>Authored using reflective programming</a:t>
            </a:r>
          </a:p>
        </p:txBody>
      </p:sp>
      <p:sp>
        <p:nvSpPr>
          <p:cNvPr id="3" name="TextBox 2">
            <a:extLst>
              <a:ext uri="{FF2B5EF4-FFF2-40B4-BE49-F238E27FC236}">
                <a16:creationId xmlns:a16="http://schemas.microsoft.com/office/drawing/2014/main" id="{248A16BA-3C7F-4E4F-8F97-8A067E40E0FC}"/>
              </a:ext>
            </a:extLst>
          </p:cNvPr>
          <p:cNvSpPr txBox="1"/>
          <p:nvPr/>
        </p:nvSpPr>
        <p:spPr>
          <a:xfrm>
            <a:off x="298704" y="2296151"/>
            <a:ext cx="11594592" cy="2246769"/>
          </a:xfrm>
          <a:prstGeom prst="rect">
            <a:avLst/>
          </a:prstGeom>
          <a:noFill/>
          <a:ln>
            <a:solidFill>
              <a:schemeClr val="accent1"/>
            </a:solidFill>
          </a:ln>
        </p:spPr>
        <p:txBody>
          <a:bodyPr wrap="square" rtlCol="0">
            <a:spAutoFit/>
          </a:bodyPr>
          <a:lstStyle/>
          <a:p>
            <a:r>
              <a:rPr lang="en-GB" sz="1400" dirty="0">
                <a:solidFill>
                  <a:srgbClr val="000000"/>
                </a:solidFill>
                <a:latin typeface="Consolas" panose="020B0609020204030204" pitchFamily="49" charset="0"/>
              </a:rPr>
              <a:t>[&lt;</a:t>
            </a:r>
            <a:r>
              <a:rPr lang="en-GB" sz="1400" dirty="0" err="1">
                <a:solidFill>
                  <a:srgbClr val="000000"/>
                </a:solidFill>
                <a:latin typeface="Consolas" panose="020B0609020204030204" pitchFamily="49" charset="0"/>
              </a:rPr>
              <a:t>TypeProvider</a:t>
            </a:r>
            <a:r>
              <a:rPr lang="en-GB" sz="1400" dirty="0">
                <a:solidFill>
                  <a:srgbClr val="000000"/>
                </a:solidFill>
                <a:latin typeface="Consolas" panose="020B0609020204030204" pitchFamily="49" charset="0"/>
              </a:rPr>
              <a:t>&gt;]</a:t>
            </a:r>
          </a:p>
          <a:p>
            <a:r>
              <a:rPr lang="en-GB" sz="1400" dirty="0">
                <a:solidFill>
                  <a:srgbClr val="0000FF"/>
                </a:solidFill>
                <a:latin typeface="Consolas" panose="020B0609020204030204" pitchFamily="49" charset="0"/>
              </a:rPr>
              <a:t>type</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BasicProvider</a:t>
            </a:r>
            <a:r>
              <a:rPr lang="en-GB" sz="1400" dirty="0">
                <a:solidFill>
                  <a:srgbClr val="000000"/>
                </a:solidFill>
                <a:latin typeface="Consolas" panose="020B0609020204030204" pitchFamily="49" charset="0"/>
              </a:rPr>
              <a:t>(config) as this =</a:t>
            </a: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inherit</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TypeProviderForNamespaces</a:t>
            </a:r>
            <a:r>
              <a:rPr lang="en-GB" sz="1400" dirty="0">
                <a:solidFill>
                  <a:srgbClr val="000000"/>
                </a:solidFill>
                <a:latin typeface="Consolas" panose="020B0609020204030204" pitchFamily="49" charset="0"/>
              </a:rPr>
              <a:t>(config)</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let</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myType</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ProvidedTypeDefinition</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asm</a:t>
            </a:r>
            <a:r>
              <a:rPr lang="en-GB" sz="1400" dirty="0">
                <a:solidFill>
                  <a:srgbClr val="000000"/>
                </a:solidFill>
                <a:latin typeface="Consolas" panose="020B0609020204030204" pitchFamily="49" charset="0"/>
              </a:rPr>
              <a:t>, </a:t>
            </a:r>
            <a:r>
              <a:rPr lang="en-GB" sz="1400" dirty="0">
                <a:solidFill>
                  <a:srgbClr val="A31515"/>
                </a:solidFill>
                <a:latin typeface="Consolas" panose="020B0609020204030204" pitchFamily="49" charset="0"/>
              </a:rPr>
              <a:t>"</a:t>
            </a:r>
            <a:r>
              <a:rPr lang="en-GB" sz="1400" dirty="0" err="1">
                <a:solidFill>
                  <a:srgbClr val="A31515"/>
                </a:solidFill>
                <a:latin typeface="Consolas" panose="020B0609020204030204" pitchFamily="49" charset="0"/>
              </a:rPr>
              <a:t>MyNamespace</a:t>
            </a:r>
            <a:r>
              <a:rPr lang="en-GB" sz="1400" dirty="0">
                <a:solidFill>
                  <a:srgbClr val="A31515"/>
                </a:solidFill>
                <a:latin typeface="Consolas" panose="020B0609020204030204" pitchFamily="49" charset="0"/>
              </a:rPr>
              <a:t>"</a:t>
            </a:r>
            <a:r>
              <a:rPr lang="en-GB" sz="1400" dirty="0">
                <a:solidFill>
                  <a:srgbClr val="000000"/>
                </a:solidFill>
                <a:latin typeface="Consolas" panose="020B0609020204030204" pitchFamily="49" charset="0"/>
              </a:rPr>
              <a:t>, </a:t>
            </a:r>
            <a:r>
              <a:rPr lang="en-GB" sz="1400" dirty="0">
                <a:solidFill>
                  <a:srgbClr val="A31515"/>
                </a:solidFill>
                <a:latin typeface="Consolas" panose="020B0609020204030204" pitchFamily="49" charset="0"/>
              </a:rPr>
              <a:t>"</a:t>
            </a:r>
            <a:r>
              <a:rPr lang="en-GB" sz="1400" dirty="0" err="1">
                <a:solidFill>
                  <a:srgbClr val="A31515"/>
                </a:solidFill>
                <a:latin typeface="Consolas" panose="020B0609020204030204" pitchFamily="49" charset="0"/>
              </a:rPr>
              <a:t>MyType</a:t>
            </a:r>
            <a:r>
              <a:rPr lang="en-GB" sz="1400" dirty="0">
                <a:solidFill>
                  <a:srgbClr val="A31515"/>
                </a:solidFill>
                <a:latin typeface="Consolas" panose="020B0609020204030204" pitchFamily="49" charset="0"/>
              </a:rPr>
              <a:t>"</a:t>
            </a:r>
            <a:r>
              <a:rPr lang="en-GB" sz="1400" dirty="0">
                <a:solidFill>
                  <a:srgbClr val="000000"/>
                </a:solidFill>
                <a:latin typeface="Consolas" panose="020B0609020204030204" pitchFamily="49" charset="0"/>
              </a:rPr>
              <a:t>, Some </a:t>
            </a:r>
            <a:r>
              <a:rPr lang="en-GB" sz="1400" dirty="0" err="1">
                <a:solidFill>
                  <a:srgbClr val="000000"/>
                </a:solidFill>
                <a:latin typeface="Consolas" panose="020B0609020204030204" pitchFamily="49" charset="0"/>
              </a:rPr>
              <a:t>typeof</a:t>
            </a:r>
            <a:r>
              <a:rPr lang="en-GB" sz="1400" dirty="0">
                <a:solidFill>
                  <a:srgbClr val="000000"/>
                </a:solidFill>
                <a:latin typeface="Consolas" panose="020B0609020204030204" pitchFamily="49" charset="0"/>
              </a:rPr>
              <a:t>&lt;</a:t>
            </a:r>
            <a:r>
              <a:rPr lang="en-GB" sz="1400" dirty="0" err="1">
                <a:solidFill>
                  <a:srgbClr val="000000"/>
                </a:solidFill>
                <a:latin typeface="Consolas" panose="020B0609020204030204" pitchFamily="49" charset="0"/>
              </a:rPr>
              <a:t>obj</a:t>
            </a:r>
            <a:r>
              <a:rPr lang="en-GB" sz="1400" dirty="0">
                <a:solidFill>
                  <a:srgbClr val="000000"/>
                </a:solidFill>
                <a:latin typeface="Consolas" panose="020B0609020204030204" pitchFamily="49" charset="0"/>
              </a:rPr>
              <a:t>&gt;)</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let</a:t>
            </a:r>
            <a:r>
              <a:rPr lang="en-GB" sz="1400" dirty="0">
                <a:solidFill>
                  <a:srgbClr val="000000"/>
                </a:solidFill>
                <a:latin typeface="Consolas" panose="020B0609020204030204" pitchFamily="49" charset="0"/>
              </a:rPr>
              <a:t> meth = </a:t>
            </a:r>
            <a:r>
              <a:rPr lang="en-GB" sz="1400" dirty="0" err="1">
                <a:solidFill>
                  <a:srgbClr val="000000"/>
                </a:solidFill>
                <a:latin typeface="Consolas" panose="020B0609020204030204" pitchFamily="49" charset="0"/>
              </a:rPr>
              <a:t>ProvidedMethod</a:t>
            </a:r>
            <a:r>
              <a:rPr lang="en-GB" sz="1400" dirty="0">
                <a:solidFill>
                  <a:srgbClr val="000000"/>
                </a:solidFill>
                <a:latin typeface="Consolas" panose="020B0609020204030204" pitchFamily="49" charset="0"/>
              </a:rPr>
              <a:t>(</a:t>
            </a:r>
            <a:r>
              <a:rPr lang="en-GB" sz="1400" dirty="0">
                <a:solidFill>
                  <a:srgbClr val="A31515"/>
                </a:solidFill>
                <a:latin typeface="Consolas" panose="020B0609020204030204" pitchFamily="49" charset="0"/>
              </a:rPr>
              <a:t>"</a:t>
            </a:r>
            <a:r>
              <a:rPr lang="en-GB" sz="1400" dirty="0" err="1">
                <a:solidFill>
                  <a:srgbClr val="A31515"/>
                </a:solidFill>
                <a:latin typeface="Consolas" panose="020B0609020204030204" pitchFamily="49" charset="0"/>
              </a:rPr>
              <a:t>MyMethod</a:t>
            </a:r>
            <a:r>
              <a:rPr lang="en-GB" sz="1400" dirty="0">
                <a:solidFill>
                  <a:srgbClr val="A31515"/>
                </a:solidFill>
                <a:latin typeface="Consolas" panose="020B0609020204030204" pitchFamily="49" charset="0"/>
              </a:rPr>
              <a:t>"</a:t>
            </a:r>
            <a:r>
              <a:rPr lang="en-GB" sz="1400" dirty="0">
                <a:solidFill>
                  <a:srgbClr val="000000"/>
                </a:solidFill>
                <a:latin typeface="Consolas" panose="020B0609020204030204" pitchFamily="49" charset="0"/>
              </a:rPr>
              <a:t>, [], </a:t>
            </a:r>
            <a:r>
              <a:rPr lang="en-GB" sz="1400" dirty="0" err="1">
                <a:solidFill>
                  <a:srgbClr val="000000"/>
                </a:solidFill>
                <a:latin typeface="Consolas" panose="020B0609020204030204" pitchFamily="49" charset="0"/>
              </a:rPr>
              <a:t>typeof</a:t>
            </a:r>
            <a:r>
              <a:rPr lang="en-GB" sz="1400" dirty="0">
                <a:solidFill>
                  <a:srgbClr val="000000"/>
                </a:solidFill>
                <a:latin typeface="Consolas" panose="020B0609020204030204" pitchFamily="49" charset="0"/>
              </a:rPr>
              <a:t>&lt;string&gt;, </a:t>
            </a:r>
            <a:r>
              <a:rPr lang="en-GB" sz="1400" dirty="0" err="1">
                <a:solidFill>
                  <a:srgbClr val="000000"/>
                </a:solidFill>
                <a:latin typeface="Consolas" panose="020B0609020204030204" pitchFamily="49" charset="0"/>
              </a:rPr>
              <a:t>invokeCode</a:t>
            </a:r>
            <a:r>
              <a:rPr lang="en-GB" sz="1400" dirty="0">
                <a:solidFill>
                  <a:srgbClr val="000000"/>
                </a:solidFill>
                <a:latin typeface="Consolas" panose="020B0609020204030204" pitchFamily="49" charset="0"/>
              </a:rPr>
              <a:t>=(</a:t>
            </a:r>
            <a:r>
              <a:rPr lang="en-GB" sz="1400" dirty="0">
                <a:solidFill>
                  <a:srgbClr val="0000FF"/>
                </a:solidFill>
                <a:latin typeface="Consolas" panose="020B0609020204030204" pitchFamily="49" charset="0"/>
              </a:rPr>
              <a:t>fun</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args</a:t>
            </a:r>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-&gt;</a:t>
            </a:r>
            <a:r>
              <a:rPr lang="en-GB" sz="1400" dirty="0">
                <a:solidFill>
                  <a:srgbClr val="000000"/>
                </a:solidFill>
                <a:latin typeface="Consolas" panose="020B0609020204030204" pitchFamily="49" charset="0"/>
              </a:rPr>
              <a:t> &lt;@@ </a:t>
            </a:r>
            <a:r>
              <a:rPr lang="en-GB" sz="1400" dirty="0">
                <a:solidFill>
                  <a:srgbClr val="A31515"/>
                </a:solidFill>
                <a:latin typeface="Consolas" panose="020B0609020204030204" pitchFamily="49" charset="0"/>
              </a:rPr>
              <a:t>"Hello World"</a:t>
            </a:r>
            <a:r>
              <a:rPr lang="en-GB" sz="1400" dirty="0">
                <a:solidFill>
                  <a:srgbClr val="000000"/>
                </a:solidFill>
                <a:latin typeface="Consolas" panose="020B0609020204030204" pitchFamily="49" charset="0"/>
              </a:rPr>
              <a:t> @@&gt;))</a:t>
            </a:r>
          </a:p>
          <a:p>
            <a:endParaRPr lang="en-GB" sz="1400" dirty="0">
              <a:solidFill>
                <a:srgbClr val="000000"/>
              </a:solidFill>
              <a:latin typeface="Consolas" panose="020B0609020204030204" pitchFamily="49" charset="0"/>
            </a:endParaRP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do</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myType.AddMember</a:t>
            </a:r>
            <a:r>
              <a:rPr lang="en-GB" sz="1400" dirty="0">
                <a:solidFill>
                  <a:srgbClr val="000000"/>
                </a:solidFill>
                <a:latin typeface="Consolas" panose="020B0609020204030204" pitchFamily="49" charset="0"/>
              </a:rPr>
              <a:t>(meth)</a:t>
            </a:r>
          </a:p>
          <a:p>
            <a:r>
              <a:rPr lang="en-GB" sz="1400" dirty="0">
                <a:solidFill>
                  <a:srgbClr val="000000"/>
                </a:solidFill>
                <a:latin typeface="Consolas" panose="020B0609020204030204" pitchFamily="49" charset="0"/>
              </a:rPr>
              <a:t>    </a:t>
            </a:r>
            <a:r>
              <a:rPr lang="en-GB" sz="1400" dirty="0">
                <a:solidFill>
                  <a:srgbClr val="0000FF"/>
                </a:solidFill>
                <a:latin typeface="Consolas" panose="020B0609020204030204" pitchFamily="49" charset="0"/>
              </a:rPr>
              <a:t>do</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this.AddNamespace</a:t>
            </a:r>
            <a:r>
              <a:rPr lang="en-GB" sz="1400" dirty="0">
                <a:solidFill>
                  <a:srgbClr val="000000"/>
                </a:solidFill>
                <a:latin typeface="Consolas" panose="020B0609020204030204" pitchFamily="49" charset="0"/>
              </a:rPr>
              <a:t>(ns, [</a:t>
            </a:r>
            <a:r>
              <a:rPr lang="en-GB" sz="1400" dirty="0" err="1">
                <a:solidFill>
                  <a:srgbClr val="000000"/>
                </a:solidFill>
                <a:latin typeface="Consolas" panose="020B0609020204030204" pitchFamily="49" charset="0"/>
              </a:rPr>
              <a:t>myType</a:t>
            </a:r>
            <a:r>
              <a:rPr lang="en-GB" sz="1400" dirty="0">
                <a:solidFill>
                  <a:srgbClr val="000000"/>
                </a:solidFill>
                <a:latin typeface="Consolas" panose="020B0609020204030204" pitchFamily="49" charset="0"/>
              </a:rPr>
              <a:t>])</a:t>
            </a:r>
          </a:p>
        </p:txBody>
      </p:sp>
      <p:sp>
        <p:nvSpPr>
          <p:cNvPr id="4" name="TextBox 3">
            <a:extLst>
              <a:ext uri="{FF2B5EF4-FFF2-40B4-BE49-F238E27FC236}">
                <a16:creationId xmlns:a16="http://schemas.microsoft.com/office/drawing/2014/main" id="{AAA6FAC4-58F9-4674-8E16-8AF03FBD5E94}"/>
              </a:ext>
            </a:extLst>
          </p:cNvPr>
          <p:cNvSpPr txBox="1"/>
          <p:nvPr/>
        </p:nvSpPr>
        <p:spPr>
          <a:xfrm>
            <a:off x="298704" y="5170524"/>
            <a:ext cx="11594592" cy="954107"/>
          </a:xfrm>
          <a:prstGeom prst="rect">
            <a:avLst/>
          </a:prstGeom>
          <a:noFill/>
          <a:ln>
            <a:solidFill>
              <a:schemeClr val="accent1"/>
            </a:solidFill>
          </a:ln>
        </p:spPr>
        <p:txBody>
          <a:bodyPr wrap="square" rtlCol="0">
            <a:spAutoFit/>
          </a:bodyPr>
          <a:lstStyle/>
          <a:p>
            <a:r>
              <a:rPr lang="en-GB" sz="1400" dirty="0">
                <a:solidFill>
                  <a:srgbClr val="0000FF"/>
                </a:solidFill>
                <a:latin typeface="Consolas" panose="020B0609020204030204" pitchFamily="49" charset="0"/>
              </a:rPr>
              <a:t>open</a:t>
            </a:r>
            <a:r>
              <a:rPr lang="en-GB" sz="1400" dirty="0">
                <a:solidFill>
                  <a:srgbClr val="000000"/>
                </a:solidFill>
                <a:latin typeface="Consolas" panose="020B0609020204030204" pitchFamily="49" charset="0"/>
              </a:rPr>
              <a:t> </a:t>
            </a:r>
            <a:r>
              <a:rPr lang="en-GB" sz="1400" dirty="0" err="1">
                <a:solidFill>
                  <a:srgbClr val="000000"/>
                </a:solidFill>
                <a:latin typeface="Consolas" panose="020B0609020204030204" pitchFamily="49" charset="0"/>
              </a:rPr>
              <a:t>MyNamespace</a:t>
            </a:r>
            <a:endParaRPr lang="en-GB" sz="1400" dirty="0">
              <a:solidFill>
                <a:srgbClr val="000000"/>
              </a:solidFill>
              <a:latin typeface="Consolas" panose="020B0609020204030204" pitchFamily="49" charset="0"/>
            </a:endParaRPr>
          </a:p>
          <a:p>
            <a:endParaRPr lang="en-GB" sz="1400" dirty="0">
              <a:solidFill>
                <a:srgbClr val="000000"/>
              </a:solidFill>
              <a:latin typeface="Consolas" panose="020B0609020204030204" pitchFamily="49" charset="0"/>
            </a:endParaRPr>
          </a:p>
          <a:p>
            <a:r>
              <a:rPr lang="en-GB" sz="1400" dirty="0">
                <a:solidFill>
                  <a:srgbClr val="0000FF"/>
                </a:solidFill>
                <a:latin typeface="Consolas" panose="020B0609020204030204" pitchFamily="49" charset="0"/>
              </a:rPr>
              <a:t>let</a:t>
            </a:r>
            <a:r>
              <a:rPr lang="en-GB" sz="1400" dirty="0">
                <a:solidFill>
                  <a:srgbClr val="000000"/>
                </a:solidFill>
                <a:latin typeface="Consolas" panose="020B0609020204030204" pitchFamily="49" charset="0"/>
              </a:rPr>
              <a:t> s = </a:t>
            </a:r>
            <a:r>
              <a:rPr lang="en-GB" sz="1400" dirty="0" err="1">
                <a:solidFill>
                  <a:srgbClr val="000000"/>
                </a:solidFill>
                <a:latin typeface="Consolas" panose="020B0609020204030204" pitchFamily="49" charset="0"/>
              </a:rPr>
              <a:t>MyType.MyMethod</a:t>
            </a:r>
            <a:r>
              <a:rPr lang="en-GB" sz="1400" dirty="0">
                <a:solidFill>
                  <a:srgbClr val="000000"/>
                </a:solidFill>
                <a:latin typeface="Consolas" panose="020B0609020204030204" pitchFamily="49" charset="0"/>
              </a:rPr>
              <a:t>()</a:t>
            </a:r>
          </a:p>
          <a:p>
            <a:endParaRPr lang="en-GB" sz="14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DD34E025-C588-4555-97E7-5DE3E2D705CA}"/>
              </a:ext>
            </a:extLst>
          </p:cNvPr>
          <p:cNvSpPr txBox="1"/>
          <p:nvPr/>
        </p:nvSpPr>
        <p:spPr>
          <a:xfrm>
            <a:off x="298704" y="1926819"/>
            <a:ext cx="1174873" cy="369332"/>
          </a:xfrm>
          <a:prstGeom prst="rect">
            <a:avLst/>
          </a:prstGeom>
          <a:noFill/>
        </p:spPr>
        <p:txBody>
          <a:bodyPr wrap="none" rtlCol="0">
            <a:spAutoFit/>
          </a:bodyPr>
          <a:lstStyle/>
          <a:p>
            <a:r>
              <a:rPr lang="en-GB" dirty="0"/>
              <a:t>Definition:</a:t>
            </a:r>
          </a:p>
        </p:txBody>
      </p:sp>
      <p:sp>
        <p:nvSpPr>
          <p:cNvPr id="7" name="TextBox 6">
            <a:extLst>
              <a:ext uri="{FF2B5EF4-FFF2-40B4-BE49-F238E27FC236}">
                <a16:creationId xmlns:a16="http://schemas.microsoft.com/office/drawing/2014/main" id="{91B19D85-8AD2-4A97-91AB-463744ABBE5C}"/>
              </a:ext>
            </a:extLst>
          </p:cNvPr>
          <p:cNvSpPr txBox="1"/>
          <p:nvPr/>
        </p:nvSpPr>
        <p:spPr>
          <a:xfrm>
            <a:off x="298704" y="4801192"/>
            <a:ext cx="599844" cy="369332"/>
          </a:xfrm>
          <a:prstGeom prst="rect">
            <a:avLst/>
          </a:prstGeom>
          <a:noFill/>
        </p:spPr>
        <p:txBody>
          <a:bodyPr wrap="none" rtlCol="0">
            <a:spAutoFit/>
          </a:bodyPr>
          <a:lstStyle/>
          <a:p>
            <a:r>
              <a:rPr lang="en-GB" dirty="0"/>
              <a:t>Use:</a:t>
            </a:r>
          </a:p>
        </p:txBody>
      </p:sp>
    </p:spTree>
    <p:extLst>
      <p:ext uri="{BB962C8B-B14F-4D97-AF65-F5344CB8AC3E}">
        <p14:creationId xmlns:p14="http://schemas.microsoft.com/office/powerpoint/2010/main" val="2486509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178" y="1278514"/>
            <a:ext cx="8382000" cy="3213187"/>
          </a:xfrm>
        </p:spPr>
        <p:txBody>
          <a:bodyPr>
            <a:normAutofit fontScale="90000"/>
          </a:bodyPr>
          <a:lstStyle/>
          <a:p>
            <a:r>
              <a:rPr lang="en-GB" sz="3600" dirty="0"/>
              <a:t>A different kind of meta-programming</a:t>
            </a:r>
            <a:br>
              <a:rPr lang="en-GB" sz="3600" dirty="0"/>
            </a:br>
            <a:br>
              <a:rPr lang="en-GB" sz="2800" dirty="0"/>
            </a:br>
            <a:r>
              <a:rPr lang="en-GB" sz="2800" dirty="0"/>
              <a:t>Lazy, on-demand generation of nominal object type definitions by compiler plugins integrated with type checking</a:t>
            </a:r>
            <a:br>
              <a:rPr lang="en-GB" sz="2800" dirty="0"/>
            </a:br>
            <a:br>
              <a:rPr lang="en-GB" sz="2800" dirty="0"/>
            </a:br>
            <a:r>
              <a:rPr lang="en-GB" sz="2800" dirty="0"/>
              <a:t>Very limited parameters and computation in the language</a:t>
            </a:r>
            <a:br>
              <a:rPr lang="en-GB" sz="2800" dirty="0"/>
            </a:br>
            <a:br>
              <a:rPr lang="en-GB" sz="2800" dirty="0"/>
            </a:br>
            <a:r>
              <a:rPr lang="en-GB" sz="2800" dirty="0"/>
              <a:t>Reflective plugins, not macros nor type-level</a:t>
            </a:r>
            <a:endParaRPr lang="en-GB" sz="3600" dirty="0"/>
          </a:p>
        </p:txBody>
      </p:sp>
    </p:spTree>
    <p:extLst>
      <p:ext uri="{BB962C8B-B14F-4D97-AF65-F5344CB8AC3E}">
        <p14:creationId xmlns:p14="http://schemas.microsoft.com/office/powerpoint/2010/main" val="78501490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3"/>
            <a:ext cx="8382000" cy="2492990"/>
          </a:xfrm>
        </p:spPr>
        <p:txBody>
          <a:bodyPr/>
          <a:lstStyle/>
          <a:p>
            <a:r>
              <a:rPr lang="en-GB" dirty="0"/>
              <a:t>Theme #1</a:t>
            </a:r>
            <a:br>
              <a:rPr lang="en-GB" dirty="0"/>
            </a:br>
            <a:br>
              <a:rPr lang="en-GB" dirty="0"/>
            </a:br>
            <a:r>
              <a:rPr lang="en-GB" dirty="0"/>
              <a:t>Many Data Sources, One Mechanism</a:t>
            </a:r>
          </a:p>
        </p:txBody>
      </p:sp>
    </p:spTree>
    <p:extLst>
      <p:ext uri="{BB962C8B-B14F-4D97-AF65-F5344CB8AC3E}">
        <p14:creationId xmlns:p14="http://schemas.microsoft.com/office/powerpoint/2010/main" val="750265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#1</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24</a:t>
            </a:fld>
            <a:endParaRPr lang="en-GB" sz="1575">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728147" y="1989737"/>
            <a:ext cx="8722221" cy="281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16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SQL #2</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25</a:t>
            </a:fld>
            <a:endParaRPr lang="en-GB" sz="1575">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535" y="1917775"/>
            <a:ext cx="7771559" cy="2838797"/>
          </a:xfrm>
          <a:prstGeom prst="rect">
            <a:avLst/>
          </a:prstGeom>
        </p:spPr>
      </p:pic>
    </p:spTree>
    <p:extLst>
      <p:ext uri="{BB962C8B-B14F-4D97-AF65-F5344CB8AC3E}">
        <p14:creationId xmlns:p14="http://schemas.microsoft.com/office/powerpoint/2010/main" val="906624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CSV</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26</a:t>
            </a:fld>
            <a:endParaRPr lang="en-GB" sz="1575">
              <a:solidFill>
                <a:srgbClr val="FFFFFF"/>
              </a:solidFill>
            </a:endParaRPr>
          </a:p>
        </p:txBody>
      </p:sp>
      <p:pic>
        <p:nvPicPr>
          <p:cNvPr id="2" name="Picture 1"/>
          <p:cNvPicPr>
            <a:picLocks noChangeAspect="1"/>
          </p:cNvPicPr>
          <p:nvPr/>
        </p:nvPicPr>
        <p:blipFill rotWithShape="1">
          <a:blip r:embed="rId2"/>
          <a:srcRect t="6565"/>
          <a:stretch/>
        </p:blipFill>
        <p:spPr>
          <a:xfrm>
            <a:off x="2323099" y="2085265"/>
            <a:ext cx="8117083" cy="3751085"/>
          </a:xfrm>
          <a:prstGeom prst="rect">
            <a:avLst/>
          </a:prstGeom>
        </p:spPr>
      </p:pic>
    </p:spTree>
    <p:extLst>
      <p:ext uri="{BB962C8B-B14F-4D97-AF65-F5344CB8AC3E}">
        <p14:creationId xmlns:p14="http://schemas.microsoft.com/office/powerpoint/2010/main" val="942693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JSON</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27</a:t>
            </a:fld>
            <a:endParaRPr lang="en-GB" sz="1575">
              <a:solidFill>
                <a:srgbClr val="FFFFFF"/>
              </a:solidFill>
            </a:endParaRPr>
          </a:p>
        </p:txBody>
      </p:sp>
      <p:pic>
        <p:nvPicPr>
          <p:cNvPr id="2" name="Picture 1"/>
          <p:cNvPicPr>
            <a:picLocks noChangeAspect="1"/>
          </p:cNvPicPr>
          <p:nvPr/>
        </p:nvPicPr>
        <p:blipFill rotWithShape="1">
          <a:blip r:embed="rId2"/>
          <a:srcRect t="5831"/>
          <a:stretch/>
        </p:blipFill>
        <p:spPr>
          <a:xfrm>
            <a:off x="2361901" y="1941996"/>
            <a:ext cx="7443806" cy="3940516"/>
          </a:xfrm>
          <a:prstGeom prst="rect">
            <a:avLst/>
          </a:prstGeom>
        </p:spPr>
      </p:pic>
    </p:spTree>
    <p:extLst>
      <p:ext uri="{BB962C8B-B14F-4D97-AF65-F5344CB8AC3E}">
        <p14:creationId xmlns:p14="http://schemas.microsoft.com/office/powerpoint/2010/main" val="166298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XML</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28</a:t>
            </a:fld>
            <a:endParaRPr lang="en-GB" sz="1575">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2235856" y="2221728"/>
            <a:ext cx="8196657" cy="1460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7220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Hadoop/Hive demonstrator</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29</a:t>
            </a:fld>
            <a:endParaRPr lang="en-GB" sz="1575">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733550" y="1934248"/>
            <a:ext cx="8541224" cy="349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95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137E-C633-4972-9864-97CE2B3BA55F}"/>
              </a:ext>
            </a:extLst>
          </p:cNvPr>
          <p:cNvSpPr>
            <a:spLocks noGrp="1"/>
          </p:cNvSpPr>
          <p:nvPr>
            <p:ph type="title"/>
          </p:nvPr>
        </p:nvSpPr>
        <p:spPr/>
        <p:txBody>
          <a:bodyPr/>
          <a:lstStyle/>
          <a:p>
            <a:r>
              <a:rPr lang="en-GB" dirty="0"/>
              <a:t>Today</a:t>
            </a:r>
          </a:p>
        </p:txBody>
      </p:sp>
      <p:sp>
        <p:nvSpPr>
          <p:cNvPr id="3" name="Content Placeholder 2">
            <a:extLst>
              <a:ext uri="{FF2B5EF4-FFF2-40B4-BE49-F238E27FC236}">
                <a16:creationId xmlns:a16="http://schemas.microsoft.com/office/drawing/2014/main" id="{4ED45B7A-57D1-4B9D-B910-67C4FCA45411}"/>
              </a:ext>
            </a:extLst>
          </p:cNvPr>
          <p:cNvSpPr>
            <a:spLocks noGrp="1"/>
          </p:cNvSpPr>
          <p:nvPr>
            <p:ph idx="1"/>
          </p:nvPr>
        </p:nvSpPr>
        <p:spPr/>
        <p:txBody>
          <a:bodyPr/>
          <a:lstStyle/>
          <a:p>
            <a:r>
              <a:rPr lang="en-GB" dirty="0"/>
              <a:t>Talk about “static v. dynamic” from the F# perspective</a:t>
            </a:r>
          </a:p>
          <a:p>
            <a:r>
              <a:rPr lang="en-GB" dirty="0"/>
              <a:t>Will particularly focus on F# type providers</a:t>
            </a:r>
          </a:p>
          <a:p>
            <a:r>
              <a:rPr lang="en-GB" dirty="0"/>
              <a:t>Stemmed partly from an online discussion on “type-level” programming more generally</a:t>
            </a:r>
          </a:p>
        </p:txBody>
      </p:sp>
    </p:spTree>
    <p:extLst>
      <p:ext uri="{BB962C8B-B14F-4D97-AF65-F5344CB8AC3E}">
        <p14:creationId xmlns:p14="http://schemas.microsoft.com/office/powerpoint/2010/main" val="2611557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WSDL</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30</a:t>
            </a:fld>
            <a:endParaRPr lang="en-GB" sz="1575">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39837" y="1922781"/>
            <a:ext cx="8434941" cy="200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3051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Web APIs</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31</a:t>
            </a:fld>
            <a:endParaRPr lang="en-GB" sz="1575">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051" y="1927043"/>
            <a:ext cx="8258105" cy="343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146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Entity Graphs</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32</a:t>
            </a:fld>
            <a:endParaRPr lang="en-GB" sz="1575">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051" y="1931201"/>
            <a:ext cx="8440169" cy="440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610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R</a:t>
            </a:r>
          </a:p>
        </p:txBody>
      </p:sp>
      <p:sp>
        <p:nvSpPr>
          <p:cNvPr id="4" name="Date Placeholder 3"/>
          <p:cNvSpPr>
            <a:spLocks noGrp="1"/>
          </p:cNvSpPr>
          <p:nvPr>
            <p:ph type="dt" sz="half" idx="4294967295"/>
          </p:nvPr>
        </p:nvSpPr>
        <p:spPr>
          <a:xfrm>
            <a:off x="1869625" y="5660575"/>
            <a:ext cx="1599621" cy="205256"/>
          </a:xfrm>
          <a:prstGeom prst="rect">
            <a:avLst/>
          </a:prstGeom>
        </p:spPr>
        <p:txBody>
          <a:bodyPr vert="horz" wrap="square" lIns="68546" tIns="34274" rIns="68546" bIns="34274" anchor="ctr" anchorCtr="0" compatLnSpc="1">
            <a:noAutofit/>
          </a:bodyPr>
          <a:lstStyle/>
          <a:p>
            <a:pPr defTabSz="832382"/>
            <a:fld id="{20CE17AF-4091-48A7-8681-C3B1BE5CA3B0}" type="datetime1">
              <a:rPr lang="en-GB" sz="1575">
                <a:solidFill>
                  <a:srgbClr val="FFFFFF"/>
                </a:solidFill>
              </a:rPr>
              <a:pPr defTabSz="832382"/>
              <a:t>19/10/2021</a:t>
            </a:fld>
            <a:endParaRPr lang="en-GB" sz="1575" dirty="0">
              <a:solidFill>
                <a:srgbClr val="FFFFFF"/>
              </a:solidFill>
            </a:endParaRPr>
          </a:p>
        </p:txBody>
      </p:sp>
      <p:sp>
        <p:nvSpPr>
          <p:cNvPr id="5" name="Footer Placeholder 4"/>
          <p:cNvSpPr>
            <a:spLocks noGrp="1"/>
          </p:cNvSpPr>
          <p:nvPr>
            <p:ph type="ftr" sz="quarter" idx="4294967295"/>
          </p:nvPr>
        </p:nvSpPr>
        <p:spPr>
          <a:xfrm>
            <a:off x="3869146" y="5660575"/>
            <a:ext cx="4416206" cy="205256"/>
          </a:xfrm>
          <a:prstGeom prst="rect">
            <a:avLst/>
          </a:prstGeom>
        </p:spPr>
        <p:txBody>
          <a:bodyPr vert="horz" wrap="square" lIns="68546" tIns="34274" rIns="68546" bIns="34274" anchor="ctr" anchorCtr="1" compatLnSpc="1">
            <a:noAutofit/>
          </a:bodyPr>
          <a:lstStyle/>
          <a:p>
            <a:pPr defTabSz="832382"/>
            <a:endParaRPr lang="en-GB" sz="1575" dirty="0">
              <a:solidFill>
                <a:srgbClr val="FFFFFF"/>
              </a:solidFill>
            </a:endParaRPr>
          </a:p>
        </p:txBody>
      </p:sp>
      <p:sp>
        <p:nvSpPr>
          <p:cNvPr id="6" name="Slide Number Placeholder 5"/>
          <p:cNvSpPr>
            <a:spLocks noGrp="1"/>
          </p:cNvSpPr>
          <p:nvPr>
            <p:ph type="sldNum" sz="quarter" idx="4294967295"/>
          </p:nvPr>
        </p:nvSpPr>
        <p:spPr>
          <a:xfrm>
            <a:off x="8675157" y="5660575"/>
            <a:ext cx="1599621" cy="205256"/>
          </a:xfrm>
          <a:prstGeom prst="rect">
            <a:avLst/>
          </a:prstGeom>
        </p:spPr>
        <p:txBody>
          <a:bodyPr vert="horz" wrap="square" lIns="68546" tIns="34274" rIns="68546" bIns="34274" anchor="ctr" anchorCtr="0" compatLnSpc="1">
            <a:noAutofit/>
          </a:bodyPr>
          <a:lstStyle/>
          <a:p>
            <a:pPr defTabSz="832382"/>
            <a:fld id="{66F9B19E-23E9-4120-A06C-57F6EDB783B3}" type="slidenum">
              <a:rPr lang="en-GB" sz="1575">
                <a:solidFill>
                  <a:srgbClr val="FFFFFF"/>
                </a:solidFill>
              </a:rPr>
              <a:pPr defTabSz="832382"/>
              <a:t>33</a:t>
            </a:fld>
            <a:endParaRPr lang="en-GB" sz="1575">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16051" y="1929184"/>
            <a:ext cx="8504201" cy="27861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812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869743"/>
          </a:xfrm>
        </p:spPr>
        <p:txBody>
          <a:bodyPr>
            <a:normAutofit fontScale="90000"/>
          </a:bodyPr>
          <a:lstStyle/>
          <a:p>
            <a:r>
              <a:rPr lang="en-GB" dirty="0"/>
              <a:t>Theme #2</a:t>
            </a:r>
            <a:br>
              <a:rPr lang="en-GB" dirty="0"/>
            </a:br>
            <a:br>
              <a:rPr lang="en-GB" dirty="0"/>
            </a:br>
            <a:r>
              <a:rPr lang="en-GB" dirty="0"/>
              <a:t>Data and Types at Multiple Scales</a:t>
            </a:r>
            <a:br>
              <a:rPr lang="en-GB" dirty="0"/>
            </a:br>
            <a:br>
              <a:rPr lang="en-GB" dirty="0"/>
            </a:br>
            <a:r>
              <a:rPr lang="en-GB" dirty="0"/>
              <a:t>What Type does Data Have Anyway?</a:t>
            </a:r>
          </a:p>
        </p:txBody>
      </p:sp>
    </p:spTree>
    <p:extLst>
      <p:ext uri="{BB962C8B-B14F-4D97-AF65-F5344CB8AC3E}">
        <p14:creationId xmlns:p14="http://schemas.microsoft.com/office/powerpoint/2010/main" val="2364972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at Multiple Scales</a:t>
            </a:r>
          </a:p>
        </p:txBody>
      </p:sp>
      <p:sp>
        <p:nvSpPr>
          <p:cNvPr id="3" name="Text Placeholder 2"/>
          <p:cNvSpPr>
            <a:spLocks noGrp="1"/>
          </p:cNvSpPr>
          <p:nvPr>
            <p:ph type="body" sz="quarter" idx="11"/>
          </p:nvPr>
        </p:nvSpPr>
        <p:spPr/>
        <p:txBody>
          <a:bodyPr>
            <a:normAutofit/>
          </a:bodyPr>
          <a:lstStyle/>
          <a:p>
            <a:r>
              <a:rPr lang="en-GB" dirty="0"/>
              <a:t>From Everything to Individuals</a:t>
            </a:r>
          </a:p>
        </p:txBody>
      </p:sp>
      <p:sp>
        <p:nvSpPr>
          <p:cNvPr id="7" name="Folded Corner 6"/>
          <p:cNvSpPr/>
          <p:nvPr/>
        </p:nvSpPr>
        <p:spPr>
          <a:xfrm>
            <a:off x="1644651" y="2462936"/>
            <a:ext cx="2084164"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schemeClr val="bg1"/>
                </a:solidFill>
                <a:latin typeface="Consolas" pitchFamily="49" charset="0"/>
                <a:cs typeface="Consolas" pitchFamily="49" charset="0"/>
              </a:rPr>
              <a:t>data.AllEntites</a:t>
            </a:r>
            <a:endParaRPr lang="en-GB" b="1" dirty="0">
              <a:solidFill>
                <a:schemeClr val="bg1"/>
              </a:solidFill>
              <a:latin typeface="Consolas" pitchFamily="49" charset="0"/>
              <a:cs typeface="Consolas" pitchFamily="49" charset="0"/>
            </a:endParaRPr>
          </a:p>
        </p:txBody>
      </p:sp>
      <p:sp>
        <p:nvSpPr>
          <p:cNvPr id="8" name="Rectangular Callout 7"/>
          <p:cNvSpPr/>
          <p:nvPr/>
        </p:nvSpPr>
        <p:spPr>
          <a:xfrm>
            <a:off x="7019819"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644651" y="3174894"/>
            <a:ext cx="4870183"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schemeClr val="bg1"/>
                </a:solidFill>
                <a:latin typeface="Consolas" pitchFamily="49" charset="0"/>
                <a:cs typeface="Consolas" pitchFamily="49" charset="0"/>
              </a:rPr>
              <a:t>data.Automotive.``Automobile</a:t>
            </a:r>
            <a:r>
              <a:rPr lang="en-GB" b="1" dirty="0">
                <a:solidFill>
                  <a:schemeClr val="bg1"/>
                </a:solidFill>
                <a:latin typeface="Consolas" pitchFamily="49" charset="0"/>
                <a:cs typeface="Consolas" pitchFamily="49" charset="0"/>
              </a:rPr>
              <a:t> Models``</a:t>
            </a:r>
          </a:p>
        </p:txBody>
      </p:sp>
      <p:sp>
        <p:nvSpPr>
          <p:cNvPr id="11" name="Folded Corner 10"/>
          <p:cNvSpPr/>
          <p:nvPr/>
        </p:nvSpPr>
        <p:spPr>
          <a:xfrm>
            <a:off x="1644650" y="4026441"/>
            <a:ext cx="8416026"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a:solidFill>
                  <a:schemeClr val="bg1"/>
                </a:solidFill>
                <a:latin typeface="Consolas" pitchFamily="49" charset="0"/>
                <a:cs typeface="Consolas" pitchFamily="49" charset="0"/>
              </a:rPr>
              <a:t>data.Automotive.``Automobile</a:t>
            </a:r>
            <a:r>
              <a:rPr lang="en-GB" b="1" dirty="0">
                <a:solidFill>
                  <a:schemeClr val="bg1"/>
                </a:solidFill>
                <a:latin typeface="Consolas" pitchFamily="49" charset="0"/>
                <a:cs typeface="Consolas" pitchFamily="49" charset="0"/>
              </a:rPr>
              <a:t> </a:t>
            </a:r>
            <a:r>
              <a:rPr lang="en-GB" b="1" dirty="0" err="1">
                <a:solidFill>
                  <a:schemeClr val="bg1"/>
                </a:solidFill>
                <a:latin typeface="Consolas" pitchFamily="49" charset="0"/>
                <a:cs typeface="Consolas" pitchFamily="49" charset="0"/>
              </a:rPr>
              <a:t>Models``.Individuals.``Porsche</a:t>
            </a:r>
            <a:r>
              <a:rPr lang="en-GB" b="1" dirty="0">
                <a:solidFill>
                  <a:schemeClr val="bg1"/>
                </a:solidFill>
                <a:latin typeface="Consolas" pitchFamily="49" charset="0"/>
                <a:cs typeface="Consolas" pitchFamily="49" charset="0"/>
              </a:rPr>
              <a:t> 911``</a:t>
            </a:r>
          </a:p>
        </p:txBody>
      </p:sp>
      <p:sp>
        <p:nvSpPr>
          <p:cNvPr id="9" name="Rectangular Callout 8"/>
          <p:cNvSpPr/>
          <p:nvPr/>
        </p:nvSpPr>
        <p:spPr>
          <a:xfrm>
            <a:off x="2792063"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…Only a language that supports scalable metadata interop can operate at all these levels</a:t>
            </a:r>
          </a:p>
        </p:txBody>
      </p:sp>
      <p:sp>
        <p:nvSpPr>
          <p:cNvPr id="12" name="Rectangular Callout 11"/>
          <p:cNvSpPr/>
          <p:nvPr/>
        </p:nvSpPr>
        <p:spPr>
          <a:xfrm>
            <a:off x="8261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355" y="2098774"/>
            <a:ext cx="8382000" cy="609398"/>
          </a:xfrm>
        </p:spPr>
        <p:txBody>
          <a:bodyPr>
            <a:noAutofit/>
          </a:bodyPr>
          <a:lstStyle/>
          <a:p>
            <a:r>
              <a:rPr lang="en-GB" sz="4000" dirty="0"/>
              <a:t>Theme #3</a:t>
            </a:r>
            <a:br>
              <a:rPr lang="en-GB" sz="4000" dirty="0"/>
            </a:br>
            <a:br>
              <a:rPr lang="en-GB" sz="4000" dirty="0"/>
            </a:br>
            <a:r>
              <a:rPr lang="en-GB" sz="4000" dirty="0"/>
              <a:t>Type Systems v.</a:t>
            </a:r>
            <a:r>
              <a:rPr lang="en-GB" sz="4000" dirty="0">
                <a:sym typeface="Wingdings" pitchFamily="2" charset="2"/>
              </a:rPr>
              <a:t> </a:t>
            </a:r>
            <a:br>
              <a:rPr lang="en-GB" sz="4000" dirty="0">
                <a:sym typeface="Wingdings" pitchFamily="2" charset="2"/>
              </a:rPr>
            </a:br>
            <a:r>
              <a:rPr lang="en-GB" sz="4000" dirty="0">
                <a:sym typeface="Wingdings" pitchFamily="2" charset="2"/>
              </a:rPr>
              <a:t>Information Space Metadata</a:t>
            </a:r>
            <a:br>
              <a:rPr lang="en-GB" sz="4000" dirty="0">
                <a:sym typeface="Wingdings" pitchFamily="2" charset="2"/>
              </a:rPr>
            </a:br>
            <a:r>
              <a:rPr lang="en-GB" sz="4000" dirty="0">
                <a:sym typeface="Wingdings" pitchFamily="2" charset="2"/>
              </a:rPr>
              <a:t>Synergy or Conflict?</a:t>
            </a:r>
            <a:br>
              <a:rPr lang="en-GB" sz="4000" dirty="0">
                <a:sym typeface="Wingdings" pitchFamily="2" charset="2"/>
              </a:rPr>
            </a:br>
            <a:br>
              <a:rPr lang="en-GB" sz="4000" dirty="0">
                <a:sym typeface="Wingdings" pitchFamily="2" charset="2"/>
              </a:rPr>
            </a:br>
            <a:r>
              <a:rPr lang="en-GB" sz="2000" dirty="0">
                <a:sym typeface="Wingdings" pitchFamily="2" charset="2"/>
              </a:rPr>
              <a:t>Examples: Types, Schema, Constraints, Units of Measure, Security Information, Documentation, Definition Locations, Help , Provenance, Privacy, Ratings, Rankings, Search…</a:t>
            </a:r>
            <a:endParaRPr lang="en-GB" sz="2000" dirty="0"/>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Providing Units of Measure</a:t>
            </a:r>
          </a:p>
        </p:txBody>
      </p:sp>
      <p:sp>
        <p:nvSpPr>
          <p:cNvPr id="3" name="Text Placeholder 2"/>
          <p:cNvSpPr>
            <a:spLocks noGrp="1"/>
          </p:cNvSpPr>
          <p:nvPr>
            <p:ph type="body" sz="quarter" idx="11"/>
          </p:nvPr>
        </p:nvSpPr>
        <p:spPr/>
        <p:txBody>
          <a:bodyPr>
            <a:normAutofit/>
          </a:bodyPr>
          <a:lstStyle/>
          <a:p>
            <a:r>
              <a:rPr lang="en-GB" dirty="0"/>
              <a:t>via F#’s Units of Measure</a:t>
            </a:r>
          </a:p>
        </p:txBody>
      </p:sp>
      <p:sp>
        <p:nvSpPr>
          <p:cNvPr id="4" name="Text Placeholder 3"/>
          <p:cNvSpPr>
            <a:spLocks noGrp="1"/>
          </p:cNvSpPr>
          <p:nvPr>
            <p:ph type="body" sz="quarter" idx="15"/>
          </p:nvPr>
        </p:nvSpPr>
        <p:spPr/>
        <p:txBody>
          <a:bodyPr>
            <a:normAutofit/>
          </a:bodyPr>
          <a:lstStyle/>
          <a:p>
            <a:endParaRPr lang="en-GB" sz="28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2451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29043" y="1275060"/>
            <a:ext cx="4150116" cy="830966"/>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826189"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737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869743"/>
          </a:xfrm>
        </p:spPr>
        <p:txBody>
          <a:bodyPr>
            <a:normAutofit fontScale="90000"/>
          </a:bodyPr>
          <a:lstStyle/>
          <a:p>
            <a:r>
              <a:rPr lang="en-GB" dirty="0"/>
              <a:t>Theme #4</a:t>
            </a:r>
            <a:br>
              <a:rPr lang="en-GB" dirty="0"/>
            </a:br>
            <a:br>
              <a:rPr lang="en-GB" dirty="0"/>
            </a:br>
            <a:r>
              <a:rPr lang="en-GB" dirty="0"/>
              <a:t>Schema Change</a:t>
            </a:r>
          </a:p>
        </p:txBody>
      </p:sp>
    </p:spTree>
    <p:extLst>
      <p:ext uri="{BB962C8B-B14F-4D97-AF65-F5344CB8AC3E}">
        <p14:creationId xmlns:p14="http://schemas.microsoft.com/office/powerpoint/2010/main" val="39725277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Hard problem, some progress…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13382070"/>
              </p:ext>
            </p:extLst>
          </p:nvPr>
        </p:nvGraphicFramePr>
        <p:xfrm>
          <a:off x="2034074" y="1931438"/>
          <a:ext cx="8123851" cy="4214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EC0B6CA-20B2-4B6E-8C81-BF749EC767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3270D6F-0311-4B57-9903-602F357634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003" y="280349"/>
            <a:ext cx="11176000" cy="1551194"/>
          </a:xfrm>
        </p:spPr>
        <p:txBody>
          <a:bodyPr>
            <a:normAutofit fontScale="90000"/>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Remember the eternal sweet spot of programming!</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Functions + Data + Types</a:t>
            </a:r>
            <a:endParaRPr lang="en-GB" sz="4000" dirty="0">
              <a:latin typeface="Segoe UI Light" panose="020B0502040204020203" pitchFamily="34" charset="0"/>
              <a:cs typeface="Segoe UI Light" panose="020B0502040204020203" pitchFamily="34" charset="0"/>
            </a:endParaRPr>
          </a:p>
        </p:txBody>
      </p:sp>
      <p:pic>
        <p:nvPicPr>
          <p:cNvPr id="3" name="Picture 2" descr="Diagram&#10;&#10;Description automatically generated">
            <a:extLst>
              <a:ext uri="{FF2B5EF4-FFF2-40B4-BE49-F238E27FC236}">
                <a16:creationId xmlns:a16="http://schemas.microsoft.com/office/drawing/2014/main" id="{01B96158-5B74-445F-9BE0-B1073CFA8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1" y="1831543"/>
            <a:ext cx="12192000" cy="4754207"/>
          </a:xfrm>
          <a:prstGeom prst="rect">
            <a:avLst/>
          </a:prstGeom>
        </p:spPr>
      </p:pic>
    </p:spTree>
    <p:extLst>
      <p:ext uri="{BB962C8B-B14F-4D97-AF65-F5344CB8AC3E}">
        <p14:creationId xmlns:p14="http://schemas.microsoft.com/office/powerpoint/2010/main" val="171667854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4582B3-0F37-4985-964E-D0DE0CA6E39C}"/>
              </a:ext>
            </a:extLst>
          </p:cNvPr>
          <p:cNvSpPr>
            <a:spLocks noGrp="1"/>
          </p:cNvSpPr>
          <p:nvPr>
            <p:ph type="title"/>
          </p:nvPr>
        </p:nvSpPr>
        <p:spPr/>
        <p:txBody>
          <a:bodyPr/>
          <a:lstStyle/>
          <a:p>
            <a:r>
              <a:rPr lang="en-GB" dirty="0"/>
              <a:t>Schema change: The temporal life of types?</a:t>
            </a:r>
          </a:p>
        </p:txBody>
      </p:sp>
      <p:sp>
        <p:nvSpPr>
          <p:cNvPr id="3" name="Content Placeholder 2">
            <a:extLst>
              <a:ext uri="{FF2B5EF4-FFF2-40B4-BE49-F238E27FC236}">
                <a16:creationId xmlns:a16="http://schemas.microsoft.com/office/drawing/2014/main" id="{67DD19D8-946B-4492-8A10-AE7ACF076258}"/>
              </a:ext>
            </a:extLst>
          </p:cNvPr>
          <p:cNvSpPr>
            <a:spLocks noGrp="1"/>
          </p:cNvSpPr>
          <p:nvPr>
            <p:ph idx="1"/>
          </p:nvPr>
        </p:nvSpPr>
        <p:spPr/>
        <p:txBody>
          <a:bodyPr>
            <a:normAutofit/>
          </a:bodyPr>
          <a:lstStyle/>
          <a:p>
            <a:pPr marL="0" indent="0">
              <a:buNone/>
            </a:pPr>
            <a:r>
              <a:rPr lang="en-GB" sz="2800" dirty="0"/>
              <a:t>If type definitions represent abstractions of reality, then they must evolve temporally</a:t>
            </a:r>
          </a:p>
          <a:p>
            <a:pPr marL="0" indent="0">
              <a:buNone/>
            </a:pPr>
            <a:endParaRPr lang="en-GB" sz="2800" dirty="0"/>
          </a:p>
          <a:p>
            <a:pPr marL="0" indent="0">
              <a:buNone/>
            </a:pPr>
            <a:r>
              <a:rPr lang="en-GB" dirty="0"/>
              <a:t>Our languages totally fail to capture this</a:t>
            </a:r>
          </a:p>
          <a:p>
            <a:pPr marL="0" indent="0">
              <a:buNone/>
            </a:pPr>
            <a:endParaRPr lang="en-GB" dirty="0"/>
          </a:p>
          <a:p>
            <a:pPr marL="0" indent="0">
              <a:buNone/>
            </a:pPr>
            <a:r>
              <a:rPr lang="en-GB" sz="2800" dirty="0"/>
              <a:t>Strong relationship with </a:t>
            </a:r>
            <a:r>
              <a:rPr lang="en-GB" sz="2800" i="1" u="sng" dirty="0"/>
              <a:t>variational</a:t>
            </a:r>
            <a:r>
              <a:rPr lang="en-GB" sz="2800" dirty="0"/>
              <a:t> type checking (“checked #if”)</a:t>
            </a:r>
          </a:p>
          <a:p>
            <a:pPr marL="0" indent="0">
              <a:buNone/>
            </a:pPr>
            <a:endParaRPr lang="en-GB" dirty="0"/>
          </a:p>
          <a:p>
            <a:pPr marL="0" indent="0">
              <a:buNone/>
            </a:pPr>
            <a:r>
              <a:rPr lang="en-GB" dirty="0"/>
              <a:t>Not in the F# design but really should be</a:t>
            </a:r>
          </a:p>
        </p:txBody>
      </p:sp>
    </p:spTree>
    <p:extLst>
      <p:ext uri="{BB962C8B-B14F-4D97-AF65-F5344CB8AC3E}">
        <p14:creationId xmlns:p14="http://schemas.microsoft.com/office/powerpoint/2010/main" val="2794673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5731" y="2327384"/>
            <a:ext cx="8382000" cy="1869743"/>
          </a:xfrm>
        </p:spPr>
        <p:txBody>
          <a:bodyPr>
            <a:normAutofit fontScale="90000"/>
          </a:bodyPr>
          <a:lstStyle/>
          <a:p>
            <a:r>
              <a:rPr lang="en-GB" dirty="0"/>
              <a:t>Theme #5</a:t>
            </a:r>
            <a:br>
              <a:rPr lang="en-GB" dirty="0"/>
            </a:br>
            <a:br>
              <a:rPr lang="en-GB" dirty="0"/>
            </a:br>
            <a:r>
              <a:rPr lang="en-GB" dirty="0"/>
              <a:t>Type Systems Encounter Reality</a:t>
            </a:r>
          </a:p>
        </p:txBody>
      </p:sp>
    </p:spTree>
    <p:extLst>
      <p:ext uri="{BB962C8B-B14F-4D97-AF65-F5344CB8AC3E}">
        <p14:creationId xmlns:p14="http://schemas.microsoft.com/office/powerpoint/2010/main" val="90176663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Type Systems Encounter Reality</a:t>
            </a:r>
          </a:p>
        </p:txBody>
      </p:sp>
      <p:sp>
        <p:nvSpPr>
          <p:cNvPr id="3" name="Content Placeholder 2"/>
          <p:cNvSpPr>
            <a:spLocks noGrp="1"/>
          </p:cNvSpPr>
          <p:nvPr>
            <p:ph idx="1"/>
          </p:nvPr>
        </p:nvSpPr>
        <p:spPr/>
        <p:txBody>
          <a:bodyPr/>
          <a:lstStyle/>
          <a:p>
            <a:pPr>
              <a:buFont typeface="Arial" pitchFamily="34" charset="0"/>
              <a:buChar char="•"/>
            </a:pPr>
            <a:r>
              <a:rPr lang="en-GB" sz="3000" dirty="0"/>
              <a:t>We like to see PL systems as logical systems</a:t>
            </a:r>
          </a:p>
          <a:p>
            <a:pPr>
              <a:buFont typeface="Arial" pitchFamily="34" charset="0"/>
              <a:buChar char="•"/>
            </a:pPr>
            <a:endParaRPr lang="en-GB" sz="1600" dirty="0"/>
          </a:p>
          <a:p>
            <a:pPr>
              <a:buFont typeface="Arial" pitchFamily="34" charset="0"/>
              <a:buChar char="•"/>
            </a:pPr>
            <a:r>
              <a:rPr lang="en-GB" sz="3000" dirty="0"/>
              <a:t>Traditional 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languages</a:t>
            </a:r>
          </a:p>
          <a:p>
            <a:pPr lvl="1">
              <a:buFont typeface="Arial" pitchFamily="34" charset="0"/>
              <a:buChar char="•"/>
            </a:pPr>
            <a:endParaRPr lang="en-GB" sz="1200" dirty="0"/>
          </a:p>
          <a:p>
            <a:pPr>
              <a:buFont typeface="Arial" pitchFamily="34" charset="0"/>
              <a:buChar char="•"/>
            </a:pPr>
            <a:r>
              <a:rPr lang="en-GB" sz="3000" dirty="0"/>
              <a:t>This goes back to the roots of classical logic</a:t>
            </a:r>
          </a:p>
          <a:p>
            <a:pPr lvl="1">
              <a:buFont typeface="Arial" pitchFamily="34" charset="0"/>
              <a:buChar char="•"/>
            </a:pPr>
            <a:r>
              <a:rPr lang="en-GB" sz="2600" dirty="0"/>
              <a:t>Blame Bertrand Russell and Alonzo Church</a:t>
            </a:r>
          </a:p>
          <a:p>
            <a:pPr>
              <a:buFont typeface="Arial" pitchFamily="34" charset="0"/>
              <a:buChar char="•"/>
            </a:pPr>
            <a:endParaRPr lang="en-GB" sz="3100" dirty="0"/>
          </a:p>
        </p:txBody>
      </p:sp>
    </p:spTree>
    <p:extLst>
      <p:ext uri="{BB962C8B-B14F-4D97-AF65-F5344CB8AC3E}">
        <p14:creationId xmlns:p14="http://schemas.microsoft.com/office/powerpoint/2010/main" val="360963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1406296" y="1552591"/>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1406296" y="1552591"/>
                <a:ext cx="8382000" cy="609398"/>
              </a:xfrm>
              <a:blipFill>
                <a:blip r:embed="rId2"/>
                <a:stretch>
                  <a:fillRect t="-52000" b="-93000"/>
                </a:stretch>
              </a:blipFill>
            </p:spPr>
            <p:txBody>
              <a:bodyPr/>
              <a:lstStyle/>
              <a:p>
                <a:r>
                  <a:rPr lang="en-GB">
                    <a:noFill/>
                  </a:rPr>
                  <a:t> </a:t>
                </a:r>
              </a:p>
            </p:txBody>
          </p:sp>
        </mc:Fallback>
      </mc:AlternateContent>
      <p:sp>
        <p:nvSpPr>
          <p:cNvPr id="4" name="Rectangular Callout 3"/>
          <p:cNvSpPr/>
          <p:nvPr/>
        </p:nvSpPr>
        <p:spPr bwMode="auto">
          <a:xfrm>
            <a:off x="6573383" y="3128868"/>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mc:Choice xmlns:a14="http://schemas.microsoft.com/office/drawing/2010/main" Requires="a14">
          <p:sp>
            <p:nvSpPr>
              <p:cNvPr id="5" name="Title 1"/>
              <p:cNvSpPr txBox="1">
                <a:spLocks/>
              </p:cNvSpPr>
              <p:nvPr/>
            </p:nvSpPr>
            <p:spPr>
              <a:xfrm>
                <a:off x="1406296" y="4484092"/>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p:sp>
            <p:nvSpPr>
              <p:cNvPr id="5" name="Title 1"/>
              <p:cNvSpPr txBox="1">
                <a:spLocks noRot="1" noChangeAspect="1" noMove="1" noResize="1" noEditPoints="1" noAdjustHandles="1" noChangeArrowheads="1" noChangeShapeType="1" noTextEdit="1"/>
              </p:cNvSpPr>
              <p:nvPr/>
            </p:nvSpPr>
            <p:spPr>
              <a:xfrm>
                <a:off x="1406296" y="4484092"/>
                <a:ext cx="8382000" cy="609398"/>
              </a:xfrm>
              <a:prstGeom prst="rect">
                <a:avLst/>
              </a:prstGeom>
              <a:blipFill>
                <a:blip r:embed="rId3"/>
                <a:stretch>
                  <a:fillRect b="-81000"/>
                </a:stretch>
              </a:blipFill>
            </p:spPr>
            <p:txBody>
              <a:bodyPr/>
              <a:lstStyle/>
              <a:p>
                <a:r>
                  <a:rPr lang="en-GB">
                    <a:noFill/>
                  </a:rPr>
                  <a:t> </a:t>
                </a:r>
              </a:p>
            </p:txBody>
          </p:sp>
        </mc:Fallback>
      </mc:AlternateContent>
      <p:sp>
        <p:nvSpPr>
          <p:cNvPr id="6" name="Rectangular Callout 5"/>
          <p:cNvSpPr/>
          <p:nvPr/>
        </p:nvSpPr>
        <p:spPr bwMode="auto">
          <a:xfrm>
            <a:off x="6780734" y="989702"/>
            <a:ext cx="2826031" cy="446888"/>
          </a:xfrm>
          <a:prstGeom prst="wedgeRectCallout">
            <a:avLst>
              <a:gd name="adj1" fmla="val -83707"/>
              <a:gd name="adj2" fmla="val 11774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PL work here</a:t>
            </a:r>
          </a:p>
        </p:txBody>
      </p:sp>
      <p:sp>
        <p:nvSpPr>
          <p:cNvPr id="7" name="Rectangular Callout 6"/>
          <p:cNvSpPr/>
          <p:nvPr/>
        </p:nvSpPr>
        <p:spPr bwMode="auto">
          <a:xfrm>
            <a:off x="7187543" y="2449977"/>
            <a:ext cx="2826031" cy="446888"/>
          </a:xfrm>
          <a:prstGeom prst="wedgeRectCallout">
            <a:avLst>
              <a:gd name="adj1" fmla="val -49465"/>
              <a:gd name="adj2" fmla="val -105473"/>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PL work here</a:t>
            </a:r>
          </a:p>
        </p:txBody>
      </p:sp>
      <p:sp>
        <p:nvSpPr>
          <p:cNvPr id="9" name="Rectangular Callout 8"/>
          <p:cNvSpPr/>
          <p:nvPr/>
        </p:nvSpPr>
        <p:spPr bwMode="auto">
          <a:xfrm>
            <a:off x="2202846" y="3382320"/>
            <a:ext cx="2826031" cy="816220"/>
          </a:xfrm>
          <a:prstGeom prst="wedgeRectCallout">
            <a:avLst>
              <a:gd name="adj1" fmla="val 13290"/>
              <a:gd name="adj2" fmla="val -17402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The neglected child. Why so static?</a:t>
            </a:r>
          </a:p>
        </p:txBody>
      </p:sp>
    </p:spTree>
    <p:extLst>
      <p:ext uri="{BB962C8B-B14F-4D97-AF65-F5344CB8AC3E}">
        <p14:creationId xmlns:p14="http://schemas.microsoft.com/office/powerpoint/2010/main" val="310663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GB" dirty="0"/>
              <a:t>Meditations on </a:t>
            </a:r>
            <a:r>
              <a:rPr lang="en-GB" sz="5500" dirty="0">
                <a:latin typeface="ZapfChancery"/>
                <a:sym typeface="Symbol"/>
              </a:rPr>
              <a:t></a:t>
            </a:r>
            <a:r>
              <a:rPr lang="en-GB" sz="5500" baseline="-25000" dirty="0">
                <a:latin typeface="ZapfChancery"/>
                <a:sym typeface="Symbol"/>
              </a:rPr>
              <a:t>0</a:t>
            </a:r>
            <a:r>
              <a:rPr lang="en-GB" dirty="0"/>
              <a:t> </a:t>
            </a:r>
          </a:p>
        </p:txBody>
      </p:sp>
      <p:sp>
        <p:nvSpPr>
          <p:cNvPr id="2" name="Content Placeholder 1">
            <a:extLst>
              <a:ext uri="{FF2B5EF4-FFF2-40B4-BE49-F238E27FC236}">
                <a16:creationId xmlns:a16="http://schemas.microsoft.com/office/drawing/2014/main" id="{B0E91248-FD71-428E-B85F-D12494DC2E6D}"/>
              </a:ext>
            </a:extLst>
          </p:cNvPr>
          <p:cNvSpPr>
            <a:spLocks noGrp="1"/>
          </p:cNvSpPr>
          <p:nvPr>
            <p:ph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3365643749"/>
              </p:ext>
            </p:extLst>
          </p:nvPr>
        </p:nvGraphicFramePr>
        <p:xfrm>
          <a:off x="1913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3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48197578"/>
              </p:ext>
            </p:extLst>
          </p:nvPr>
        </p:nvGraphicFramePr>
        <p:xfrm>
          <a:off x="656492" y="1547447"/>
          <a:ext cx="10697305" cy="4516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normAutofit/>
          </a:bodyPr>
          <a:lstStyle/>
          <a:p>
            <a:r>
              <a:rPr lang="en-GB" dirty="0"/>
              <a:t>Related Work </a:t>
            </a:r>
          </a:p>
        </p:txBody>
      </p:sp>
    </p:spTree>
    <p:extLst>
      <p:ext uri="{BB962C8B-B14F-4D97-AF65-F5344CB8AC3E}">
        <p14:creationId xmlns:p14="http://schemas.microsoft.com/office/powerpoint/2010/main" val="598265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Constraint-based type-level programming?</a:t>
            </a:r>
          </a:p>
        </p:txBody>
      </p:sp>
      <p:sp>
        <p:nvSpPr>
          <p:cNvPr id="3" name="Content Placeholder 2"/>
          <p:cNvSpPr>
            <a:spLocks noGrp="1"/>
          </p:cNvSpPr>
          <p:nvPr>
            <p:ph idx="1"/>
          </p:nvPr>
        </p:nvSpPr>
        <p:spPr>
          <a:xfrm>
            <a:off x="838202" y="1825627"/>
            <a:ext cx="10994289" cy="4351336"/>
          </a:xfrm>
        </p:spPr>
        <p:txBody>
          <a:bodyPr>
            <a:normAutofit fontScale="85000" lnSpcReduction="10000"/>
          </a:bodyPr>
          <a:lstStyle/>
          <a:p>
            <a:pPr>
              <a:buFont typeface="Arial" pitchFamily="34" charset="0"/>
              <a:buChar char="•"/>
            </a:pPr>
            <a:r>
              <a:rPr lang="en-GB" sz="3100" dirty="0"/>
              <a:t>F# has limited but useful static parametric overloading via member constraints</a:t>
            </a:r>
          </a:p>
          <a:p>
            <a:pPr>
              <a:buFont typeface="Arial" pitchFamily="34" charset="0"/>
              <a:buChar char="•"/>
            </a:pPr>
            <a:endParaRPr lang="en-GB" sz="3200" dirty="0"/>
          </a:p>
          <a:p>
            <a:pPr>
              <a:buFont typeface="Arial" pitchFamily="34" charset="0"/>
              <a:buChar char="•"/>
            </a:pPr>
            <a:r>
              <a:rPr lang="en-GB" sz="3200" dirty="0"/>
              <a:t>I recently explained why we limit this sort of thing in F#:</a:t>
            </a:r>
          </a:p>
          <a:p>
            <a:pPr lvl="1">
              <a:buFont typeface="Arial" pitchFamily="34" charset="0"/>
              <a:buChar char="•"/>
            </a:pPr>
            <a:r>
              <a:rPr lang="en-GB" sz="2700" i="1" dirty="0"/>
              <a:t>Simple type-classes are never sufficient, slippery slope towards type-level computation</a:t>
            </a:r>
          </a:p>
          <a:p>
            <a:pPr lvl="1">
              <a:buFont typeface="Arial" pitchFamily="34" charset="0"/>
              <a:buChar char="•"/>
            </a:pPr>
            <a:r>
              <a:rPr lang="en-GB" sz="2700" i="1" dirty="0"/>
              <a:t>Type-classes add a fragile and contentious classification hierarchy</a:t>
            </a:r>
          </a:p>
          <a:p>
            <a:pPr lvl="1">
              <a:buFont typeface="Arial" pitchFamily="34" charset="0"/>
              <a:buChar char="•"/>
            </a:pPr>
            <a:r>
              <a:rPr lang="en-GB" sz="2700" i="1" dirty="0"/>
              <a:t>Any compile-time computation can result in obfuscated, subtle code</a:t>
            </a:r>
          </a:p>
          <a:p>
            <a:pPr lvl="1">
              <a:buFont typeface="Arial" pitchFamily="34" charset="0"/>
              <a:buChar char="•"/>
            </a:pPr>
            <a:r>
              <a:rPr lang="en-GB" sz="2700" i="1" dirty="0"/>
              <a:t>Serious implications for compile-time tooling (debugging, profiling, tracing)</a:t>
            </a:r>
          </a:p>
          <a:p>
            <a:pPr lvl="1">
              <a:buFont typeface="Arial" pitchFamily="34" charset="0"/>
              <a:buChar char="•"/>
            </a:pPr>
            <a:r>
              <a:rPr lang="en-GB" sz="2700" i="1" dirty="0"/>
              <a:t>Requires end-to-end API redesign</a:t>
            </a:r>
          </a:p>
          <a:p>
            <a:pPr lvl="1">
              <a:buFont typeface="Arial" pitchFamily="34" charset="0"/>
              <a:buChar char="•"/>
            </a:pPr>
            <a:r>
              <a:rPr lang="en-GB" sz="2700" i="1" dirty="0"/>
              <a:t>The most empowered person in the team is the category theorist</a:t>
            </a:r>
          </a:p>
          <a:p>
            <a:pPr marL="0" indent="0">
              <a:buNone/>
            </a:pPr>
            <a:endParaRPr lang="en-GB" sz="2000" dirty="0">
              <a:hlinkClick r:id="rId2"/>
            </a:endParaRPr>
          </a:p>
          <a:p>
            <a:pPr marL="0" indent="0">
              <a:buNone/>
            </a:pPr>
            <a:r>
              <a:rPr lang="en-GB" sz="2000" dirty="0">
                <a:hlinkClick r:id="rId2"/>
              </a:rPr>
              <a:t>https://github.com/fsharp/fslang-suggestions/issues/243#issuecomment-916079347</a:t>
            </a:r>
            <a:r>
              <a:rPr lang="en-GB" sz="2000" dirty="0"/>
              <a:t> </a:t>
            </a:r>
          </a:p>
        </p:txBody>
      </p:sp>
    </p:spTree>
    <p:extLst>
      <p:ext uri="{BB962C8B-B14F-4D97-AF65-F5344CB8AC3E}">
        <p14:creationId xmlns:p14="http://schemas.microsoft.com/office/powerpoint/2010/main" val="869394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Constraint-based type-level programming?</a:t>
            </a:r>
          </a:p>
        </p:txBody>
      </p:sp>
      <p:sp>
        <p:nvSpPr>
          <p:cNvPr id="3" name="Content Placeholder 2"/>
          <p:cNvSpPr>
            <a:spLocks noGrp="1"/>
          </p:cNvSpPr>
          <p:nvPr>
            <p:ph idx="1"/>
          </p:nvPr>
        </p:nvSpPr>
        <p:spPr/>
        <p:txBody>
          <a:bodyPr>
            <a:normAutofit fontScale="77500" lnSpcReduction="20000"/>
          </a:bodyPr>
          <a:lstStyle/>
          <a:p>
            <a:pPr>
              <a:lnSpc>
                <a:spcPct val="100000"/>
              </a:lnSpc>
              <a:buFont typeface="Arial" pitchFamily="34" charset="0"/>
              <a:buChar char="•"/>
            </a:pPr>
            <a:r>
              <a:rPr lang="en-GB" sz="3100" dirty="0"/>
              <a:t>This is a contentious position </a:t>
            </a:r>
            <a:r>
              <a:rPr lang="en-GB" sz="3100" dirty="0">
                <a:sym typeface="Wingdings" panose="05000000000000000000" pitchFamily="2" charset="2"/>
              </a:rPr>
              <a:t></a:t>
            </a:r>
            <a:endParaRPr lang="en-GB" sz="3100" dirty="0"/>
          </a:p>
          <a:p>
            <a:pPr lvl="1">
              <a:lnSpc>
                <a:spcPct val="100000"/>
              </a:lnSpc>
              <a:buFont typeface="Arial" pitchFamily="34" charset="0"/>
              <a:buChar char="•"/>
            </a:pPr>
            <a:r>
              <a:rPr lang="en-GB" sz="2700" dirty="0"/>
              <a:t>It’s not criticism (I love type-level programming), but observation</a:t>
            </a:r>
          </a:p>
          <a:p>
            <a:pPr lvl="1">
              <a:lnSpc>
                <a:spcPct val="100000"/>
              </a:lnSpc>
              <a:buFont typeface="Arial" pitchFamily="34" charset="0"/>
              <a:buChar char="•"/>
            </a:pPr>
            <a:r>
              <a:rPr lang="en-GB" sz="2700" dirty="0"/>
              <a:t>A static set of expectations of what is “normal” in this space has developed (via Haskell and category theory). People want their cheese.</a:t>
            </a:r>
          </a:p>
          <a:p>
            <a:pPr>
              <a:lnSpc>
                <a:spcPct val="100000"/>
              </a:lnSpc>
              <a:buFont typeface="Arial" pitchFamily="34" charset="0"/>
              <a:buChar char="•"/>
            </a:pPr>
            <a:endParaRPr lang="en-GB" sz="3100" dirty="0"/>
          </a:p>
          <a:p>
            <a:pPr>
              <a:lnSpc>
                <a:spcPct val="100000"/>
              </a:lnSpc>
              <a:buFont typeface="Arial" pitchFamily="34" charset="0"/>
              <a:buChar char="•"/>
            </a:pPr>
            <a:r>
              <a:rPr lang="en-GB" sz="3100" dirty="0"/>
              <a:t>There are important uses for constraint-based type-level programming</a:t>
            </a:r>
          </a:p>
          <a:p>
            <a:pPr lvl="1">
              <a:lnSpc>
                <a:spcPct val="100000"/>
              </a:lnSpc>
              <a:buFont typeface="Arial" pitchFamily="34" charset="0"/>
              <a:buChar char="•"/>
            </a:pPr>
            <a:r>
              <a:rPr lang="en-GB" sz="2700" dirty="0"/>
              <a:t>Verifiability and proof (Idris, </a:t>
            </a:r>
            <a:r>
              <a:rPr lang="en-GB" sz="2700" dirty="0" err="1"/>
              <a:t>Agda</a:t>
            </a:r>
            <a:r>
              <a:rPr lang="en-GB" sz="2700" dirty="0"/>
              <a:t>)</a:t>
            </a:r>
          </a:p>
          <a:p>
            <a:pPr lvl="1">
              <a:lnSpc>
                <a:spcPct val="100000"/>
              </a:lnSpc>
              <a:buFont typeface="Arial" pitchFamily="34" charset="0"/>
              <a:buChar char="•"/>
            </a:pPr>
            <a:r>
              <a:rPr lang="en-GB" sz="2700" dirty="0"/>
              <a:t>Ultra high-perf (C++ templates)</a:t>
            </a:r>
          </a:p>
          <a:p>
            <a:pPr lvl="1">
              <a:lnSpc>
                <a:spcPct val="100000"/>
              </a:lnSpc>
              <a:buFont typeface="Arial" pitchFamily="34" charset="0"/>
              <a:buChar char="•"/>
            </a:pPr>
            <a:r>
              <a:rPr lang="en-GB" sz="2700" dirty="0"/>
              <a:t>Code-interop (Typed Python, TypeScript)</a:t>
            </a:r>
          </a:p>
          <a:p>
            <a:pPr>
              <a:lnSpc>
                <a:spcPct val="100000"/>
              </a:lnSpc>
              <a:buFont typeface="Arial" pitchFamily="34" charset="0"/>
              <a:buChar char="•"/>
            </a:pPr>
            <a:endParaRPr lang="en-GB" sz="3100" dirty="0"/>
          </a:p>
          <a:p>
            <a:pPr>
              <a:lnSpc>
                <a:spcPct val="100000"/>
              </a:lnSpc>
              <a:buFont typeface="Arial" pitchFamily="34" charset="0"/>
              <a:buChar char="•"/>
            </a:pPr>
            <a:r>
              <a:rPr lang="en-GB" sz="3100" dirty="0"/>
              <a:t>For F# and C#, the presence of </a:t>
            </a:r>
            <a:r>
              <a:rPr lang="en-GB" sz="3100" b="1" dirty="0"/>
              <a:t>reflective</a:t>
            </a:r>
            <a:r>
              <a:rPr lang="en-GB" sz="3100" dirty="0"/>
              <a:t>, </a:t>
            </a:r>
            <a:r>
              <a:rPr lang="en-GB" sz="3100" b="1" dirty="0"/>
              <a:t>generative</a:t>
            </a:r>
            <a:r>
              <a:rPr lang="en-GB" sz="3100" dirty="0"/>
              <a:t> type-level programming via </a:t>
            </a:r>
            <a:r>
              <a:rPr lang="en-GB" sz="3100" dirty="0" err="1"/>
              <a:t>addins</a:t>
            </a:r>
            <a:r>
              <a:rPr lang="en-GB" sz="3100" dirty="0"/>
              <a:t> gives different answers</a:t>
            </a:r>
          </a:p>
        </p:txBody>
      </p:sp>
    </p:spTree>
    <p:extLst>
      <p:ext uri="{BB962C8B-B14F-4D97-AF65-F5344CB8AC3E}">
        <p14:creationId xmlns:p14="http://schemas.microsoft.com/office/powerpoint/2010/main" val="1861703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Content Placeholder 2"/>
          <p:cNvSpPr>
            <a:spLocks noGrp="1"/>
          </p:cNvSpPr>
          <p:nvPr>
            <p:ph idx="1"/>
          </p:nvPr>
        </p:nvSpPr>
        <p:spPr>
          <a:xfrm>
            <a:off x="838203" y="1787527"/>
            <a:ext cx="10515600" cy="4351336"/>
          </a:xfrm>
        </p:spPr>
        <p:txBody>
          <a:bodyPr>
            <a:normAutofit fontScale="77500" lnSpcReduction="20000"/>
          </a:bodyPr>
          <a:lstStyle/>
          <a:p>
            <a:pPr>
              <a:buFont typeface="Arial" pitchFamily="34" charset="0"/>
              <a:buChar char="•"/>
            </a:pPr>
            <a:r>
              <a:rPr lang="en-GB" sz="2700" dirty="0"/>
              <a:t>F# stems from a static-purist tradition</a:t>
            </a:r>
          </a:p>
          <a:p>
            <a:pPr lvl="1">
              <a:buFont typeface="Arial" pitchFamily="34" charset="0"/>
              <a:buChar char="•"/>
            </a:pPr>
            <a:r>
              <a:rPr lang="en-GB" sz="2300" dirty="0"/>
              <a:t>We broke all the rules and added 80-20 mechanisms to strongly moderate this</a:t>
            </a:r>
          </a:p>
          <a:p>
            <a:pPr>
              <a:buFont typeface="Arial" pitchFamily="34" charset="0"/>
              <a:buChar char="•"/>
            </a:pPr>
            <a:endParaRPr lang="en-GB" sz="1200" dirty="0"/>
          </a:p>
          <a:p>
            <a:pPr>
              <a:buFont typeface="Arial" pitchFamily="34" charset="0"/>
              <a:buChar char="•"/>
            </a:pPr>
            <a:r>
              <a:rPr lang="en-GB" sz="2700" dirty="0"/>
              <a:t>F# type providers and C# source generators give powerful, practical, reflective type-level programming </a:t>
            </a:r>
          </a:p>
          <a:p>
            <a:pPr lvl="1">
              <a:buFont typeface="Arial" pitchFamily="34" charset="0"/>
              <a:buChar char="•"/>
            </a:pPr>
            <a:r>
              <a:rPr lang="en-GB" sz="2300" dirty="0"/>
              <a:t>Interop looks different when you can automate the type-provision process</a:t>
            </a:r>
          </a:p>
          <a:p>
            <a:pPr lvl="1">
              <a:buFont typeface="Arial" pitchFamily="34" charset="0"/>
              <a:buChar char="•"/>
            </a:pPr>
            <a:r>
              <a:rPr lang="en-GB" sz="2300" dirty="0"/>
              <a:t>Data can have multiple inferred types</a:t>
            </a:r>
          </a:p>
          <a:p>
            <a:pPr lvl="1">
              <a:buFont typeface="Arial" pitchFamily="34" charset="0"/>
              <a:buChar char="•"/>
            </a:pPr>
            <a:r>
              <a:rPr lang="en-GB" sz="2300" dirty="0"/>
              <a:t>Raises all sorts of interesting research/methodology questions </a:t>
            </a:r>
          </a:p>
          <a:p>
            <a:pPr>
              <a:buFont typeface="Arial" pitchFamily="34" charset="0"/>
              <a:buChar char="•"/>
            </a:pPr>
            <a:endParaRPr lang="en-GB" sz="1200" dirty="0"/>
          </a:p>
          <a:p>
            <a:pPr>
              <a:buFont typeface="Arial" pitchFamily="34" charset="0"/>
              <a:buChar char="•"/>
            </a:pPr>
            <a:r>
              <a:rPr lang="en-GB" sz="2700" dirty="0"/>
              <a:t>Helps with many things</a:t>
            </a:r>
          </a:p>
          <a:p>
            <a:pPr lvl="1">
              <a:buFont typeface="Arial" pitchFamily="34" charset="0"/>
              <a:buChar char="•"/>
            </a:pPr>
            <a:r>
              <a:rPr lang="en-GB" sz="2300" dirty="0"/>
              <a:t>Interop from static to dynamic/optional-typing (R, Python, TypeScript)</a:t>
            </a:r>
          </a:p>
          <a:p>
            <a:pPr lvl="1">
              <a:buFont typeface="Arial" pitchFamily="34" charset="0"/>
              <a:buChar char="•"/>
            </a:pPr>
            <a:r>
              <a:rPr lang="en-GB" sz="2300" dirty="0"/>
              <a:t>Interop from static to schema (SQL, Swagger)</a:t>
            </a:r>
          </a:p>
          <a:p>
            <a:pPr lvl="1">
              <a:buFont typeface="Arial" pitchFamily="34" charset="0"/>
              <a:buChar char="•"/>
            </a:pPr>
            <a:r>
              <a:rPr lang="en-GB" sz="2300" dirty="0"/>
              <a:t>Interop from static to data (JSON, CSV, XML)</a:t>
            </a:r>
          </a:p>
          <a:p>
            <a:pPr>
              <a:buFont typeface="Arial" pitchFamily="34" charset="0"/>
              <a:buChar char="•"/>
            </a:pPr>
            <a:endParaRPr lang="en-GB" sz="1200" dirty="0"/>
          </a:p>
          <a:p>
            <a:pPr>
              <a:buFont typeface="Arial" pitchFamily="34" charset="0"/>
              <a:buChar char="•"/>
            </a:pPr>
            <a:r>
              <a:rPr lang="en-GB" sz="2700" dirty="0"/>
              <a:t>They are an important factor in why we deliberately limit the role of constraint-based type-level programming</a:t>
            </a:r>
          </a:p>
        </p:txBody>
      </p:sp>
    </p:spTree>
    <p:extLst>
      <p:ext uri="{BB962C8B-B14F-4D97-AF65-F5344CB8AC3E}">
        <p14:creationId xmlns:p14="http://schemas.microsoft.com/office/powerpoint/2010/main" val="262890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3268074"/>
          </a:xfrm>
        </p:spPr>
        <p:txBody>
          <a:bodyPr/>
          <a:lstStyle/>
          <a:p>
            <a:r>
              <a:rPr lang="en-GB" sz="5899" dirty="0">
                <a:solidFill>
                  <a:schemeClr val="bg1"/>
                </a:solidFill>
              </a:rPr>
              <a:t>Thank you!!</a:t>
            </a:r>
            <a:br>
              <a:rPr lang="en-GB" sz="5899" dirty="0">
                <a:solidFill>
                  <a:schemeClr val="bg1"/>
                </a:solidFill>
              </a:rPr>
            </a:br>
            <a:br>
              <a:rPr lang="en-GB" sz="5899" dirty="0">
                <a:solidFill>
                  <a:schemeClr val="bg1"/>
                </a:solidFill>
              </a:rPr>
            </a:br>
            <a:br>
              <a:rPr lang="en-GB" sz="5899" dirty="0">
                <a:solidFill>
                  <a:schemeClr val="bg1"/>
                </a:solidFill>
              </a:rPr>
            </a:br>
            <a:r>
              <a:rPr lang="en-GB" sz="5899" dirty="0">
                <a:solidFill>
                  <a:schemeClr val="bg1"/>
                </a:solidFill>
              </a:rPr>
              <a:t>Questions?</a:t>
            </a: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784280" y="920621"/>
            <a:ext cx="10623440"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2002 - I loved OCaml, by far the best practical language at that time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b="0" i="0" u="none" strike="noStrike" kern="1200" cap="none" spc="0" baseline="0" dirty="0">
              <a:solidFill>
                <a:srgbClr val="000000"/>
              </a:solidFill>
              <a:uFillTx/>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F# 1.0 was born from an obsession to ensure practical strongly-typed FP was a viable option in the 21</a:t>
            </a:r>
            <a:r>
              <a:rPr lang="en-GB" sz="4000" b="0" i="0" u="none" strike="noStrike" kern="1200" cap="none" spc="0" baseline="30000" dirty="0">
                <a:solidFill>
                  <a:srgbClr val="000000"/>
                </a:solidFill>
                <a:uFillTx/>
                <a:latin typeface="Calibri"/>
              </a:rPr>
              <a:t>st</a:t>
            </a:r>
            <a:r>
              <a:rPr lang="en-GB" sz="4000" b="0" i="0" u="none" strike="noStrike" kern="1200" cap="none" spc="0" baseline="0" dirty="0">
                <a:solidFill>
                  <a:srgbClr val="000000"/>
                </a:solidFill>
                <a:uFillTx/>
                <a:latin typeface="Calibri"/>
              </a:rPr>
              <a:t> C</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(OCaml, Elm and others also help deliver on this)</a:t>
            </a:r>
          </a:p>
        </p:txBody>
      </p:sp>
    </p:spTree>
    <p:extLst>
      <p:ext uri="{BB962C8B-B14F-4D97-AF65-F5344CB8AC3E}">
        <p14:creationId xmlns:p14="http://schemas.microsoft.com/office/powerpoint/2010/main" val="423014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0DB1A-F9D4-460E-9BE6-884858AC8022}"/>
              </a:ext>
            </a:extLst>
          </p:cNvPr>
          <p:cNvSpPr txBox="1"/>
          <p:nvPr/>
        </p:nvSpPr>
        <p:spPr>
          <a:xfrm>
            <a:off x="1818795" y="305068"/>
            <a:ext cx="8554409" cy="6171561"/>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rgbClr val="000000"/>
                </a:solidFill>
                <a:uFillTx/>
                <a:latin typeface="Calibri"/>
              </a:rPr>
              <a:t>The F# approach</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kern="0" dirty="0">
              <a:solidFill>
                <a:srgbClr val="000000"/>
              </a:solidFill>
              <a:latin typeface="Calibri"/>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Start with </a:t>
            </a:r>
            <a:r>
              <a:rPr lang="en-GB" sz="3200" kern="0" dirty="0">
                <a:solidFill>
                  <a:srgbClr val="000000"/>
                </a:solidFill>
                <a:latin typeface="Calibri"/>
              </a:rPr>
              <a:t>Core Caml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Stay true to core FP principles</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b="0" i="0" u="none" strike="noStrike" kern="0" cap="none" spc="0" baseline="0" dirty="0">
                <a:solidFill>
                  <a:srgbClr val="000000"/>
                </a:solidFill>
                <a:uFillTx/>
                <a:latin typeface="Calibri"/>
              </a:rPr>
              <a:t>Interoperate</a:t>
            </a:r>
          </a:p>
          <a:p>
            <a:pPr algn="ctr">
              <a:lnSpc>
                <a:spcPct val="110000"/>
              </a:lnSpc>
              <a:defRPr sz="1800" b="0" i="0" u="none" strike="noStrike" kern="0" cap="none" spc="0" baseline="0">
                <a:solidFill>
                  <a:srgbClr val="000000"/>
                </a:solidFill>
                <a:uFillTx/>
              </a:defRPr>
            </a:pPr>
            <a:r>
              <a:rPr lang="en-GB" sz="3200" kern="0" dirty="0">
                <a:solidFill>
                  <a:srgbClr val="000000"/>
                </a:solidFill>
              </a:rPr>
              <a:t>Reuse industrial </a:t>
            </a:r>
            <a:r>
              <a:rPr lang="en-GB" sz="3200" kern="0" dirty="0" err="1">
                <a:solidFill>
                  <a:srgbClr val="000000"/>
                </a:solidFill>
              </a:rPr>
              <a:t>VM+ecosystem</a:t>
            </a:r>
            <a:endParaRPr lang="en-GB" sz="3200" kern="0" dirty="0">
              <a:solidFill>
                <a:srgbClr val="000000"/>
              </a:solidFill>
            </a:endParaRP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Deconstruct OO, FP, find synthesis</a:t>
            </a:r>
          </a:p>
          <a:p>
            <a:pPr algn="ctr">
              <a:lnSpc>
                <a:spcPct val="110000"/>
              </a:lnSpc>
              <a:defRPr sz="1800" b="0" i="0" u="none" strike="noStrike" kern="0" cap="none" spc="0" baseline="0">
                <a:solidFill>
                  <a:srgbClr val="000000"/>
                </a:solidFill>
                <a:uFillTx/>
              </a:defRPr>
            </a:pPr>
            <a:r>
              <a:rPr lang="en-GB" sz="3200" kern="0" dirty="0">
                <a:solidFill>
                  <a:srgbClr val="000000"/>
                </a:solidFill>
              </a:rPr>
              <a:t>Include IDE tooling, REPL</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Deliver and apply in industry</a:t>
            </a:r>
          </a:p>
          <a:p>
            <a:pPr marL="0" marR="0" lvl="0" indent="0" algn="ctr" defTabSz="914400" rtl="0" fontAlgn="auto" hangingPunct="1">
              <a:lnSpc>
                <a:spcPct val="110000"/>
              </a:lnSpc>
              <a:spcBef>
                <a:spcPts val="0"/>
              </a:spcBef>
              <a:spcAft>
                <a:spcPts val="0"/>
              </a:spcAft>
              <a:buNone/>
              <a:tabLst/>
              <a:defRPr sz="1800" b="0" i="0" u="none" strike="noStrike" kern="0" cap="none" spc="0" baseline="0">
                <a:solidFill>
                  <a:srgbClr val="000000"/>
                </a:solidFill>
                <a:uFillTx/>
              </a:defRPr>
            </a:pPr>
            <a:r>
              <a:rPr lang="en-GB" sz="3200" kern="0" dirty="0">
                <a:solidFill>
                  <a:srgbClr val="000000"/>
                </a:solidFill>
                <a:latin typeface="Calibri"/>
              </a:rPr>
              <a:t>Long-term home at with .NET/F# Foundations</a:t>
            </a:r>
          </a:p>
          <a:p>
            <a:pPr algn="ctr">
              <a:lnSpc>
                <a:spcPct val="110000"/>
              </a:lnSpc>
              <a:defRPr sz="1800" b="0" i="0" u="none" strike="noStrike" kern="0" cap="none" spc="0" baseline="0">
                <a:solidFill>
                  <a:srgbClr val="000000"/>
                </a:solidFill>
                <a:uFillTx/>
              </a:defRPr>
            </a:pPr>
            <a:r>
              <a:rPr lang="en-GB" sz="3200" kern="0" dirty="0">
                <a:solidFill>
                  <a:srgbClr val="000000"/>
                </a:solidFill>
              </a:rPr>
              <a:t>Focused iterative improvements</a:t>
            </a:r>
          </a:p>
        </p:txBody>
      </p:sp>
    </p:spTree>
    <p:extLst>
      <p:ext uri="{BB962C8B-B14F-4D97-AF65-F5344CB8AC3E}">
        <p14:creationId xmlns:p14="http://schemas.microsoft.com/office/powerpoint/2010/main" val="3138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95002AF1-36CA-47B3-8CC7-9BC4F4BFCA10}"/>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362698" cy="3260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7">
            <a:extLst>
              <a:ext uri="{FF2B5EF4-FFF2-40B4-BE49-F238E27FC236}">
                <a16:creationId xmlns:a16="http://schemas.microsoft.com/office/drawing/2014/main" id="{8A42964F-6A89-4397-967E-5264FD5038D7}"/>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53" name="TextBox 7">
            <a:extLst>
              <a:ext uri="{FF2B5EF4-FFF2-40B4-BE49-F238E27FC236}">
                <a16:creationId xmlns:a16="http://schemas.microsoft.com/office/drawing/2014/main" id="{6F0B43CF-16F3-4145-9FC9-B81DEEDBFEF5}"/>
              </a:ext>
            </a:extLst>
          </p:cNvPr>
          <p:cNvSpPr txBox="1"/>
          <p:nvPr/>
        </p:nvSpPr>
        <p:spPr>
          <a:xfrm>
            <a:off x="4264887" y="1019757"/>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 modelling, objects</a:t>
            </a:r>
            <a:endParaRPr lang="en-GB" sz="2400" b="0" i="0" u="none" strike="noStrike" kern="1200" cap="none" spc="0" baseline="0" dirty="0">
              <a:solidFill>
                <a:srgbClr val="000000"/>
              </a:solidFill>
              <a:uFillTx/>
              <a:latin typeface="Calibri"/>
            </a:endParaRPr>
          </a:p>
        </p:txBody>
      </p:sp>
      <p:sp>
        <p:nvSpPr>
          <p:cNvPr id="54" name="TextBox 7">
            <a:extLst>
              <a:ext uri="{FF2B5EF4-FFF2-40B4-BE49-F238E27FC236}">
                <a16:creationId xmlns:a16="http://schemas.microsoft.com/office/drawing/2014/main" id="{4D357CC1-1F00-4AF6-9E05-3A51519F871A}"/>
              </a:ext>
            </a:extLst>
          </p:cNvPr>
          <p:cNvSpPr txBox="1"/>
          <p:nvPr/>
        </p:nvSpPr>
        <p:spPr>
          <a:xfrm>
            <a:off x="8117552" y="1361071"/>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 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Formalization</a:t>
            </a:r>
            <a:endParaRPr lang="en-GB" sz="2400" b="0" i="0" u="none" strike="noStrike" kern="1200" cap="none" spc="0" baseline="0" dirty="0">
              <a:solidFill>
                <a:srgbClr val="000000"/>
              </a:solidFill>
              <a:uFillTx/>
              <a:latin typeface="Calibri"/>
            </a:endParaRPr>
          </a:p>
        </p:txBody>
      </p:sp>
      <p:sp>
        <p:nvSpPr>
          <p:cNvPr id="55" name="TextBox 7">
            <a:extLst>
              <a:ext uri="{FF2B5EF4-FFF2-40B4-BE49-F238E27FC236}">
                <a16:creationId xmlns:a16="http://schemas.microsoft.com/office/drawing/2014/main" id="{B67B87F7-02AF-4ADE-8AA4-408AA017F5B6}"/>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Types and Type Inference</a:t>
            </a:r>
            <a:endParaRPr lang="en-GB" sz="2400" b="0" i="0" u="none" strike="noStrike" kern="1200" cap="none" spc="0" baseline="0" dirty="0">
              <a:solidFill>
                <a:srgbClr val="000000"/>
              </a:solidFill>
              <a:uFillTx/>
              <a:latin typeface="Calibri"/>
            </a:endParaRPr>
          </a:p>
        </p:txBody>
      </p:sp>
      <p:sp>
        <p:nvSpPr>
          <p:cNvPr id="56" name="TextBox 7">
            <a:extLst>
              <a:ext uri="{FF2B5EF4-FFF2-40B4-BE49-F238E27FC236}">
                <a16:creationId xmlns:a16="http://schemas.microsoft.com/office/drawing/2014/main" id="{175741E9-685D-4333-8739-96426DBA6196}"/>
              </a:ext>
            </a:extLst>
          </p:cNvPr>
          <p:cNvSpPr txBox="1"/>
          <p:nvPr/>
        </p:nvSpPr>
        <p:spPr>
          <a:xfrm>
            <a:off x="3343930" y="5082740"/>
            <a:ext cx="3422630" cy="1569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Computational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aseline="0" dirty="0">
                <a:solidFill>
                  <a:srgbClr val="000000"/>
                </a:solidFill>
                <a:latin typeface="Calibri"/>
              </a:rPr>
              <a:t>modalities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(comprehensions, async, monads, monoids…)</a:t>
            </a:r>
          </a:p>
        </p:txBody>
      </p:sp>
      <p:sp>
        <p:nvSpPr>
          <p:cNvPr id="57" name="TextBox 7">
            <a:extLst>
              <a:ext uri="{FF2B5EF4-FFF2-40B4-BE49-F238E27FC236}">
                <a16:creationId xmlns:a16="http://schemas.microsoft.com/office/drawing/2014/main" id="{28FA9DA7-FDC0-4BBE-BCBA-454695093750}"/>
              </a:ext>
            </a:extLst>
          </p:cNvPr>
          <p:cNvSpPr txBox="1"/>
          <p:nvPr/>
        </p:nvSpPr>
        <p:spPr>
          <a:xfrm>
            <a:off x="619302" y="4035182"/>
            <a:ext cx="2417525" cy="1200329"/>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Runtime, ecosystem, interop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40C8363-7714-4F01-90D4-D1879CA65BBE}"/>
              </a:ext>
            </a:extLst>
          </p:cNvPr>
          <p:cNvSpPr txBox="1"/>
          <p:nvPr/>
        </p:nvSpPr>
        <p:spPr>
          <a:xfrm>
            <a:off x="6960145" y="3589170"/>
            <a:ext cx="4930672"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Types </a:t>
            </a:r>
            <a:r>
              <a:rPr lang="en-GB" sz="2000" b="0" i="0" u="none" strike="noStrike" kern="1200" cap="none" spc="0" dirty="0">
                <a:solidFill>
                  <a:srgbClr val="000000"/>
                </a:solidFill>
                <a:uFillTx/>
                <a:latin typeface="Calibri"/>
              </a:rPr>
              <a:t>for modelling, perf,  correctness, interop</a:t>
            </a:r>
            <a:endParaRPr lang="en-GB" sz="2000" b="0" i="0" u="none" strike="noStrike" kern="1200" cap="none" spc="0" baseline="0" dirty="0">
              <a:solidFill>
                <a:srgbClr val="000000"/>
              </a:solidFill>
              <a:uFillTx/>
              <a:latin typeface="Calibri"/>
            </a:endParaRPr>
          </a:p>
        </p:txBody>
      </p:sp>
      <p:sp>
        <p:nvSpPr>
          <p:cNvPr id="4" name="TextBox 4">
            <a:extLst>
              <a:ext uri="{FF2B5EF4-FFF2-40B4-BE49-F238E27FC236}">
                <a16:creationId xmlns:a16="http://schemas.microsoft.com/office/drawing/2014/main" id="{87E7DCCB-04AF-4B38-835E-6C3890F6F5E8}"/>
              </a:ext>
            </a:extLst>
          </p:cNvPr>
          <p:cNvSpPr txBox="1"/>
          <p:nvPr/>
        </p:nvSpPr>
        <p:spPr>
          <a:xfrm>
            <a:off x="6682412" y="4328025"/>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Hindley-Milner for </a:t>
            </a:r>
            <a:r>
              <a:rPr lang="en-GB" sz="2000" dirty="0">
                <a:solidFill>
                  <a:srgbClr val="000000"/>
                </a:solidFill>
                <a:latin typeface="Calibri"/>
              </a:rPr>
              <a:t>typed succinctness</a:t>
            </a:r>
            <a:endParaRPr lang="en-GB" sz="2000" b="0" i="0" u="none" strike="noStrike" kern="1200" cap="none" spc="0" baseline="0" dirty="0">
              <a:solidFill>
                <a:srgbClr val="000000"/>
              </a:solidFill>
              <a:uFillTx/>
              <a:latin typeface="Calibri"/>
            </a:endParaRPr>
          </a:p>
        </p:txBody>
      </p:sp>
      <p:sp>
        <p:nvSpPr>
          <p:cNvPr id="7" name="TextBox 7">
            <a:extLst>
              <a:ext uri="{FF2B5EF4-FFF2-40B4-BE49-F238E27FC236}">
                <a16:creationId xmlns:a16="http://schemas.microsoft.com/office/drawing/2014/main" id="{62BADE39-50E6-4579-94DA-04FD91DA41F8}"/>
              </a:ext>
            </a:extLst>
          </p:cNvPr>
          <p:cNvSpPr txBox="1"/>
          <p:nvPr/>
        </p:nvSpPr>
        <p:spPr>
          <a:xfrm>
            <a:off x="225834" y="446862"/>
            <a:ext cx="2497918" cy="1015663"/>
          </a:xfrm>
          <a:prstGeom prst="rect">
            <a:avLst/>
          </a:prstGeom>
          <a:noFill/>
          <a:ln cap="flat">
            <a:noFill/>
          </a:ln>
        </p:spPr>
        <p:txBody>
          <a:bodyPr vert="horz" wrap="square" lIns="91440" tIns="45720" rIns="91440" bIns="45720" anchor="t" anchorCtr="1" compatLnSpc="1">
            <a:spAutoFit/>
          </a:bodyPr>
          <a:lstStyle/>
          <a:p>
            <a:pPr algn="ctr">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Functors (parameterized large components)</a:t>
            </a:r>
            <a:endParaRPr lang="en-GB" sz="2000" dirty="0">
              <a:solidFill>
                <a:srgbClr val="000000"/>
              </a:solidFill>
            </a:endParaRPr>
          </a:p>
        </p:txBody>
      </p:sp>
      <p:sp>
        <p:nvSpPr>
          <p:cNvPr id="8" name="TextBox 8">
            <a:extLst>
              <a:ext uri="{FF2B5EF4-FFF2-40B4-BE49-F238E27FC236}">
                <a16:creationId xmlns:a16="http://schemas.microsoft.com/office/drawing/2014/main" id="{72A45897-1AAA-483E-95E7-98EEDABDA692}"/>
              </a:ext>
            </a:extLst>
          </p:cNvPr>
          <p:cNvSpPr txBox="1"/>
          <p:nvPr/>
        </p:nvSpPr>
        <p:spPr>
          <a:xfrm>
            <a:off x="4279316" y="1945596"/>
            <a:ext cx="249112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Immutable by default, algebraic data</a:t>
            </a:r>
          </a:p>
        </p:txBody>
      </p:sp>
      <p:sp>
        <p:nvSpPr>
          <p:cNvPr id="11" name="TextBox 11">
            <a:extLst>
              <a:ext uri="{FF2B5EF4-FFF2-40B4-BE49-F238E27FC236}">
                <a16:creationId xmlns:a16="http://schemas.microsoft.com/office/drawing/2014/main" id="{14687139-5061-437B-9EC4-BCFD1CA15E23}"/>
              </a:ext>
            </a:extLst>
          </p:cNvPr>
          <p:cNvSpPr txBox="1"/>
          <p:nvPr/>
        </p:nvSpPr>
        <p:spPr>
          <a:xfrm>
            <a:off x="8611100" y="6343044"/>
            <a:ext cx="3252420"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Types for logic and proof</a:t>
            </a:r>
            <a:endParaRPr lang="en-GB" sz="2000" b="0" i="0" u="none" strike="noStrike" kern="1200" cap="none" spc="0" baseline="0" dirty="0">
              <a:solidFill>
                <a:srgbClr val="000000"/>
              </a:solidFill>
              <a:uFillTx/>
              <a:latin typeface="Calibri"/>
            </a:endParaRPr>
          </a:p>
        </p:txBody>
      </p:sp>
      <p:sp>
        <p:nvSpPr>
          <p:cNvPr id="13" name="TextBox 13">
            <a:extLst>
              <a:ext uri="{FF2B5EF4-FFF2-40B4-BE49-F238E27FC236}">
                <a16:creationId xmlns:a16="http://schemas.microsoft.com/office/drawing/2014/main" id="{2A35BF56-8CB2-473D-8A93-0CA8E24F8D18}"/>
              </a:ext>
            </a:extLst>
          </p:cNvPr>
          <p:cNvSpPr txBox="1"/>
          <p:nvPr/>
        </p:nvSpPr>
        <p:spPr>
          <a:xfrm>
            <a:off x="8446663" y="1397131"/>
            <a:ext cx="249791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Soundness is supreme</a:t>
            </a:r>
            <a:endParaRPr lang="en-GB" sz="2000" b="0" i="0" u="none" strike="noStrike" kern="1200" cap="none" spc="0" baseline="0" dirty="0">
              <a:solidFill>
                <a:srgbClr val="000000"/>
              </a:solidFill>
              <a:uFillTx/>
              <a:latin typeface="Calibri"/>
            </a:endParaRPr>
          </a:p>
        </p:txBody>
      </p:sp>
      <p:sp>
        <p:nvSpPr>
          <p:cNvPr id="14" name="TextBox 14">
            <a:extLst>
              <a:ext uri="{FF2B5EF4-FFF2-40B4-BE49-F238E27FC236}">
                <a16:creationId xmlns:a16="http://schemas.microsoft.com/office/drawing/2014/main" id="{471DED49-4D9B-4F32-92DB-2F53870AA569}"/>
              </a:ext>
            </a:extLst>
          </p:cNvPr>
          <p:cNvSpPr txBox="1"/>
          <p:nvPr/>
        </p:nvSpPr>
        <p:spPr>
          <a:xfrm>
            <a:off x="4279316" y="1249571"/>
            <a:ext cx="2491127"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Functional objects</a:t>
            </a:r>
            <a:endParaRPr lang="en-GB" sz="2000" b="0" i="0" u="none" strike="noStrike" kern="1200" cap="none" spc="0" baseline="0" dirty="0">
              <a:solidFill>
                <a:srgbClr val="000000"/>
              </a:solidFill>
              <a:uFillTx/>
              <a:latin typeface="Calibri"/>
            </a:endParaRPr>
          </a:p>
        </p:txBody>
      </p:sp>
      <p:sp>
        <p:nvSpPr>
          <p:cNvPr id="20" name="TextBox 7">
            <a:extLst>
              <a:ext uri="{FF2B5EF4-FFF2-40B4-BE49-F238E27FC236}">
                <a16:creationId xmlns:a16="http://schemas.microsoft.com/office/drawing/2014/main" id="{682B2A81-30B4-450C-8CEB-137BF139125E}"/>
              </a:ext>
            </a:extLst>
          </p:cNvPr>
          <p:cNvSpPr txBox="1"/>
          <p:nvPr/>
        </p:nvSpPr>
        <p:spPr>
          <a:xfrm>
            <a:off x="1058823" y="1749409"/>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Functional abstraction and parameterization</a:t>
            </a:r>
            <a:endParaRPr lang="en-GB" sz="2000" b="0" i="0" u="none" strike="noStrike" kern="1200" cap="none" spc="0" baseline="0" dirty="0">
              <a:solidFill>
                <a:srgbClr val="000000"/>
              </a:solidFill>
              <a:uFillTx/>
              <a:latin typeface="Calibri"/>
            </a:endParaRPr>
          </a:p>
        </p:txBody>
      </p:sp>
      <p:sp>
        <p:nvSpPr>
          <p:cNvPr id="21" name="TextBox 47">
            <a:extLst>
              <a:ext uri="{FF2B5EF4-FFF2-40B4-BE49-F238E27FC236}">
                <a16:creationId xmlns:a16="http://schemas.microsoft.com/office/drawing/2014/main" id="{C64F52A4-D695-4871-99E6-9D2601AF08BC}"/>
              </a:ext>
            </a:extLst>
          </p:cNvPr>
          <p:cNvSpPr txBox="1"/>
          <p:nvPr/>
        </p:nvSpPr>
        <p:spPr>
          <a:xfrm>
            <a:off x="7142006" y="1985000"/>
            <a:ext cx="2609315"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dirty="0">
                <a:solidFill>
                  <a:srgbClr val="000000"/>
                </a:solidFill>
                <a:latin typeface="Calibri"/>
              </a:rPr>
              <a:t>Initialization soundness, no nulls</a:t>
            </a:r>
            <a:endParaRPr lang="en-GB" sz="2000" b="0" i="0" u="none" strike="noStrike" kern="1200" cap="none" spc="0" baseline="0" dirty="0">
              <a:solidFill>
                <a:srgbClr val="000000"/>
              </a:solidFill>
              <a:uFillTx/>
              <a:latin typeface="Calibri"/>
            </a:endParaRPr>
          </a:p>
        </p:txBody>
      </p:sp>
      <p:sp>
        <p:nvSpPr>
          <p:cNvPr id="23" name="TextBox 46">
            <a:extLst>
              <a:ext uri="{FF2B5EF4-FFF2-40B4-BE49-F238E27FC236}">
                <a16:creationId xmlns:a16="http://schemas.microsoft.com/office/drawing/2014/main" id="{875A17F8-DCB7-409E-AD94-59C2D0E7BA43}"/>
              </a:ext>
            </a:extLst>
          </p:cNvPr>
          <p:cNvSpPr txBox="1"/>
          <p:nvPr/>
        </p:nvSpPr>
        <p:spPr>
          <a:xfrm>
            <a:off x="1364086" y="3807983"/>
            <a:ext cx="2417525" cy="1015663"/>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“F# types are .NET</a:t>
            </a:r>
            <a:r>
              <a:rPr lang="en-GB" sz="2000" b="0" i="0" u="none" strike="noStrike" kern="1200" cap="none" spc="0" dirty="0">
                <a:solidFill>
                  <a:srgbClr val="000000"/>
                </a:solidFill>
                <a:uFillTx/>
                <a:latin typeface="Calibri"/>
              </a:rPr>
              <a:t> types, .NET types are F# types”</a:t>
            </a:r>
            <a:endParaRPr lang="en-GB" sz="2000" b="0" i="0" u="none" strike="noStrike" kern="1200" cap="none" spc="0" baseline="0" dirty="0">
              <a:solidFill>
                <a:srgbClr val="000000"/>
              </a:solidFill>
              <a:uFillTx/>
              <a:latin typeface="Calibri"/>
            </a:endParaRPr>
          </a:p>
        </p:txBody>
      </p:sp>
      <p:sp>
        <p:nvSpPr>
          <p:cNvPr id="27" name="TextBox 47">
            <a:extLst>
              <a:ext uri="{FF2B5EF4-FFF2-40B4-BE49-F238E27FC236}">
                <a16:creationId xmlns:a16="http://schemas.microsoft.com/office/drawing/2014/main" id="{0EB57736-14F1-4B9D-9ED2-E38D88E4EB23}"/>
              </a:ext>
            </a:extLst>
          </p:cNvPr>
          <p:cNvSpPr txBox="1"/>
          <p:nvPr/>
        </p:nvSpPr>
        <p:spPr>
          <a:xfrm>
            <a:off x="10004736" y="114846"/>
            <a:ext cx="2118063" cy="92333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dirty="0">
                <a:solidFill>
                  <a:srgbClr val="000000"/>
                </a:solidFill>
                <a:uFillTx/>
                <a:latin typeface="Calibri"/>
              </a:rPr>
              <a:t>Languages must have a formal specification!</a:t>
            </a:r>
          </a:p>
        </p:txBody>
      </p:sp>
      <p:sp>
        <p:nvSpPr>
          <p:cNvPr id="29" name="TextBox 46">
            <a:extLst>
              <a:ext uri="{FF2B5EF4-FFF2-40B4-BE49-F238E27FC236}">
                <a16:creationId xmlns:a16="http://schemas.microsoft.com/office/drawing/2014/main" id="{0135CA27-E84B-4BD4-83AA-1910B83CD0BD}"/>
              </a:ext>
            </a:extLst>
          </p:cNvPr>
          <p:cNvSpPr txBox="1"/>
          <p:nvPr/>
        </p:nvSpPr>
        <p:spPr>
          <a:xfrm>
            <a:off x="4020272" y="4511111"/>
            <a:ext cx="2750171"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List comprehensions</a:t>
            </a:r>
          </a:p>
        </p:txBody>
      </p:sp>
      <p:sp>
        <p:nvSpPr>
          <p:cNvPr id="30" name="TextBox 46">
            <a:extLst>
              <a:ext uri="{FF2B5EF4-FFF2-40B4-BE49-F238E27FC236}">
                <a16:creationId xmlns:a16="http://schemas.microsoft.com/office/drawing/2014/main" id="{0A50E5B8-F0D6-4944-83CC-3BBE26B858F2}"/>
              </a:ext>
            </a:extLst>
          </p:cNvPr>
          <p:cNvSpPr txBox="1"/>
          <p:nvPr/>
        </p:nvSpPr>
        <p:spPr>
          <a:xfrm>
            <a:off x="3759952" y="5054055"/>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rgbClr val="000000"/>
                </a:solidFill>
                <a:uFillTx/>
                <a:latin typeface="Calibri"/>
              </a:rPr>
              <a:t>Monadic notation</a:t>
            </a:r>
          </a:p>
        </p:txBody>
      </p:sp>
      <p:sp>
        <p:nvSpPr>
          <p:cNvPr id="31" name="TextBox 46">
            <a:extLst>
              <a:ext uri="{FF2B5EF4-FFF2-40B4-BE49-F238E27FC236}">
                <a16:creationId xmlns:a16="http://schemas.microsoft.com/office/drawing/2014/main" id="{B43CDFD2-8B55-4915-97C4-9B86D36FF6DF}"/>
              </a:ext>
            </a:extLst>
          </p:cNvPr>
          <p:cNvSpPr txBox="1"/>
          <p:nvPr/>
        </p:nvSpPr>
        <p:spPr>
          <a:xfrm>
            <a:off x="2895792" y="5595369"/>
            <a:ext cx="4159487" cy="1323439"/>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Rich, compositional computation notation </a:t>
            </a:r>
            <a:r>
              <a:rPr lang="en-GB" sz="2000" i="0" u="none" strike="noStrike" kern="1200" cap="none" spc="0" baseline="0" dirty="0">
                <a:solidFill>
                  <a:srgbClr val="000000"/>
                </a:solidFill>
                <a:uFillTx/>
                <a:latin typeface="Calibri"/>
              </a:rPr>
              <a:t>(for</a:t>
            </a:r>
            <a:r>
              <a:rPr lang="en-GB" sz="2000" b="1" i="0" u="none" strike="noStrike" kern="1200" cap="none" spc="0" baseline="0" dirty="0">
                <a:solidFill>
                  <a:srgbClr val="000000"/>
                </a:solidFill>
                <a:uFillTx/>
                <a:latin typeface="Calibri"/>
              </a:rPr>
              <a:t> </a:t>
            </a:r>
            <a:r>
              <a:rPr lang="en-GB" sz="2000" dirty="0">
                <a:solidFill>
                  <a:srgbClr val="000000"/>
                </a:solidFill>
              </a:rPr>
              <a:t>comprehensions, queries, async, monads, monoids, </a:t>
            </a:r>
            <a:r>
              <a:rPr lang="en-GB" sz="2000" dirty="0" err="1">
                <a:solidFill>
                  <a:srgbClr val="000000"/>
                </a:solidFill>
              </a:rPr>
              <a:t>applicatives</a:t>
            </a:r>
            <a:r>
              <a:rPr lang="en-GB" sz="2000" dirty="0">
                <a:solidFill>
                  <a:srgbClr val="000000"/>
                </a:solidFill>
              </a:rPr>
              <a:t>…)</a:t>
            </a:r>
            <a:endParaRPr lang="en-GB" sz="2000" b="1" i="0" u="none" strike="noStrike" kern="1200" cap="none" spc="0" baseline="0" dirty="0">
              <a:solidFill>
                <a:srgbClr val="000000"/>
              </a:solidFill>
              <a:uFillTx/>
              <a:latin typeface="Calibri"/>
            </a:endParaRPr>
          </a:p>
        </p:txBody>
      </p:sp>
      <p:cxnSp>
        <p:nvCxnSpPr>
          <p:cNvPr id="8192" name="Straight Connector 8191">
            <a:extLst>
              <a:ext uri="{FF2B5EF4-FFF2-40B4-BE49-F238E27FC236}">
                <a16:creationId xmlns:a16="http://schemas.microsoft.com/office/drawing/2014/main" id="{1BB25627-E594-4C6E-A892-AA2E8B0FEB7F}"/>
              </a:ext>
            </a:extLst>
          </p:cNvPr>
          <p:cNvCxnSpPr>
            <a:cxnSpLocks/>
          </p:cNvCxnSpPr>
          <p:nvPr/>
        </p:nvCxnSpPr>
        <p:spPr>
          <a:xfrm flipH="1">
            <a:off x="1953928" y="4149748"/>
            <a:ext cx="2491853" cy="29633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3FA1E6-96A3-469C-B592-806DCD841AA5}"/>
              </a:ext>
            </a:extLst>
          </p:cNvPr>
          <p:cNvCxnSpPr>
            <a:cxnSpLocks/>
          </p:cNvCxnSpPr>
          <p:nvPr/>
        </p:nvCxnSpPr>
        <p:spPr>
          <a:xfrm>
            <a:off x="6583712" y="4035182"/>
            <a:ext cx="1283700" cy="336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4F14B0-7B36-4C25-A1A7-9F696E903B82}"/>
              </a:ext>
            </a:extLst>
          </p:cNvPr>
          <p:cNvCxnSpPr>
            <a:cxnSpLocks/>
          </p:cNvCxnSpPr>
          <p:nvPr/>
        </p:nvCxnSpPr>
        <p:spPr>
          <a:xfrm>
            <a:off x="8013590" y="3327956"/>
            <a:ext cx="4362624" cy="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907E6C-FFD4-4091-AD6B-038E6198E347}"/>
              </a:ext>
            </a:extLst>
          </p:cNvPr>
          <p:cNvCxnSpPr>
            <a:cxnSpLocks/>
          </p:cNvCxnSpPr>
          <p:nvPr/>
        </p:nvCxnSpPr>
        <p:spPr>
          <a:xfrm flipV="1">
            <a:off x="6682412" y="-65117"/>
            <a:ext cx="1177840" cy="2854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FA98EDC-5221-4EC6-9054-AA80FCCEA60C}"/>
              </a:ext>
            </a:extLst>
          </p:cNvPr>
          <p:cNvCxnSpPr>
            <a:cxnSpLocks/>
          </p:cNvCxnSpPr>
          <p:nvPr/>
        </p:nvCxnSpPr>
        <p:spPr>
          <a:xfrm flipH="1" flipV="1">
            <a:off x="2865685" y="-397298"/>
            <a:ext cx="1456470" cy="314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E77937-FDF2-49F2-93AA-C70B3DADDC6B}"/>
              </a:ext>
            </a:extLst>
          </p:cNvPr>
          <p:cNvCxnSpPr>
            <a:cxnSpLocks/>
          </p:cNvCxnSpPr>
          <p:nvPr/>
        </p:nvCxnSpPr>
        <p:spPr>
          <a:xfrm flipH="1" flipV="1">
            <a:off x="-28200" y="3252323"/>
            <a:ext cx="4122498" cy="301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7">
            <a:extLst>
              <a:ext uri="{FF2B5EF4-FFF2-40B4-BE49-F238E27FC236}">
                <a16:creationId xmlns:a16="http://schemas.microsoft.com/office/drawing/2014/main" id="{56D4F92D-A629-4EF7-993E-5AF7E024DB7A}"/>
              </a:ext>
            </a:extLst>
          </p:cNvPr>
          <p:cNvSpPr txBox="1"/>
          <p:nvPr/>
        </p:nvSpPr>
        <p:spPr>
          <a:xfrm>
            <a:off x="1058823" y="174940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Parameterization</a:t>
            </a:r>
            <a:endParaRPr lang="en-GB" sz="2400" b="0" i="0" u="none" strike="noStrike" kern="1200" cap="none" spc="0" baseline="0" dirty="0">
              <a:solidFill>
                <a:srgbClr val="000000"/>
              </a:solidFill>
              <a:uFillTx/>
              <a:latin typeface="Calibri"/>
            </a:endParaRPr>
          </a:p>
        </p:txBody>
      </p:sp>
      <p:sp>
        <p:nvSpPr>
          <p:cNvPr id="25" name="TextBox 7">
            <a:extLst>
              <a:ext uri="{FF2B5EF4-FFF2-40B4-BE49-F238E27FC236}">
                <a16:creationId xmlns:a16="http://schemas.microsoft.com/office/drawing/2014/main" id="{0A002743-09B9-4E4A-BE5B-8BAE49AD2960}"/>
              </a:ext>
            </a:extLst>
          </p:cNvPr>
          <p:cNvSpPr txBox="1"/>
          <p:nvPr/>
        </p:nvSpPr>
        <p:spPr>
          <a:xfrm>
            <a:off x="4354012" y="1054649"/>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Type definitions</a:t>
            </a:r>
            <a:endParaRPr lang="en-GB" sz="2400" b="0" i="0" u="none" strike="noStrike" kern="1200" cap="none" spc="0" baseline="0" dirty="0">
              <a:solidFill>
                <a:srgbClr val="000000"/>
              </a:solidFill>
              <a:uFillTx/>
              <a:latin typeface="Calibri"/>
            </a:endParaRPr>
          </a:p>
        </p:txBody>
      </p:sp>
      <p:sp>
        <p:nvSpPr>
          <p:cNvPr id="26" name="TextBox 7">
            <a:extLst>
              <a:ext uri="{FF2B5EF4-FFF2-40B4-BE49-F238E27FC236}">
                <a16:creationId xmlns:a16="http://schemas.microsoft.com/office/drawing/2014/main" id="{A395A90A-D23F-42E6-B927-81EB7383B847}"/>
              </a:ext>
            </a:extLst>
          </p:cNvPr>
          <p:cNvSpPr txBox="1"/>
          <p:nvPr/>
        </p:nvSpPr>
        <p:spPr>
          <a:xfrm>
            <a:off x="8473463" y="1372276"/>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dirty="0">
                <a:solidFill>
                  <a:srgbClr val="000000"/>
                </a:solidFill>
                <a:uFillTx/>
                <a:latin typeface="Calibri"/>
              </a:rPr>
              <a:t>Soundness</a:t>
            </a:r>
            <a:endParaRPr lang="en-GB" sz="2400" b="0" i="0" u="none" strike="noStrike" kern="1200" cap="none" spc="0" baseline="0" dirty="0">
              <a:solidFill>
                <a:srgbClr val="000000"/>
              </a:solidFill>
              <a:uFillTx/>
              <a:latin typeface="Calibri"/>
            </a:endParaRPr>
          </a:p>
        </p:txBody>
      </p:sp>
      <p:sp>
        <p:nvSpPr>
          <p:cNvPr id="32" name="TextBox 7">
            <a:extLst>
              <a:ext uri="{FF2B5EF4-FFF2-40B4-BE49-F238E27FC236}">
                <a16:creationId xmlns:a16="http://schemas.microsoft.com/office/drawing/2014/main" id="{AA12A66B-CAFB-4E7E-ACAC-828B4E7571FB}"/>
              </a:ext>
            </a:extLst>
          </p:cNvPr>
          <p:cNvSpPr txBox="1"/>
          <p:nvPr/>
        </p:nvSpPr>
        <p:spPr>
          <a:xfrm>
            <a:off x="7946410" y="4497303"/>
            <a:ext cx="2417525" cy="830997"/>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400" dirty="0">
                <a:solidFill>
                  <a:srgbClr val="000000"/>
                </a:solidFill>
              </a:rPr>
              <a:t>Types and Type Inference</a:t>
            </a:r>
          </a:p>
        </p:txBody>
      </p:sp>
      <p:sp>
        <p:nvSpPr>
          <p:cNvPr id="33" name="TextBox 7">
            <a:extLst>
              <a:ext uri="{FF2B5EF4-FFF2-40B4-BE49-F238E27FC236}">
                <a16:creationId xmlns:a16="http://schemas.microsoft.com/office/drawing/2014/main" id="{FE622D57-096E-4D65-9101-ED7FB980642C}"/>
              </a:ext>
            </a:extLst>
          </p:cNvPr>
          <p:cNvSpPr txBox="1"/>
          <p:nvPr/>
        </p:nvSpPr>
        <p:spPr>
          <a:xfrm>
            <a:off x="3615220" y="5260814"/>
            <a:ext cx="3298223" cy="707886"/>
          </a:xfrm>
          <a:prstGeom prst="rect">
            <a:avLst/>
          </a:prstGeom>
          <a:noFill/>
          <a:ln cap="flat">
            <a:noFill/>
          </a:ln>
        </p:spPr>
        <p:txBody>
          <a:bodyPr vert="horz" wrap="square" lIns="91440" tIns="45720" rIns="91440" bIns="45720" anchor="t" anchorCtr="1" compatLnSpc="1">
            <a:spAutoFit/>
          </a:bodyPr>
          <a:lstStyle/>
          <a:p>
            <a:pPr lvl="0" algn="ctr">
              <a:defRPr sz="1800" b="0" i="0" u="none" strike="noStrike" kern="0" cap="none" spc="0" baseline="0">
                <a:solidFill>
                  <a:srgbClr val="000000"/>
                </a:solidFill>
                <a:uFillTx/>
              </a:defRPr>
            </a:pPr>
            <a:r>
              <a:rPr lang="en-GB" sz="2000" dirty="0">
                <a:solidFill>
                  <a:srgbClr val="000000"/>
                </a:solidFill>
              </a:rPr>
              <a:t>Computational</a:t>
            </a:r>
          </a:p>
          <a:p>
            <a:pPr lvl="0" algn="ctr">
              <a:defRPr sz="1800" b="0" i="0" u="none" strike="noStrike" kern="0" cap="none" spc="0" baseline="0">
                <a:solidFill>
                  <a:srgbClr val="000000"/>
                </a:solidFill>
                <a:uFillTx/>
              </a:defRPr>
            </a:pPr>
            <a:r>
              <a:rPr lang="en-GB" sz="2000" dirty="0">
                <a:solidFill>
                  <a:srgbClr val="000000"/>
                </a:solidFill>
              </a:rPr>
              <a:t>modalities</a:t>
            </a:r>
          </a:p>
        </p:txBody>
      </p:sp>
      <p:sp>
        <p:nvSpPr>
          <p:cNvPr id="35" name="TextBox 7">
            <a:extLst>
              <a:ext uri="{FF2B5EF4-FFF2-40B4-BE49-F238E27FC236}">
                <a16:creationId xmlns:a16="http://schemas.microsoft.com/office/drawing/2014/main" id="{E360F91D-0DD4-4611-8DF6-66786467277B}"/>
              </a:ext>
            </a:extLst>
          </p:cNvPr>
          <p:cNvSpPr txBox="1"/>
          <p:nvPr/>
        </p:nvSpPr>
        <p:spPr>
          <a:xfrm>
            <a:off x="148734" y="4702527"/>
            <a:ext cx="2417525" cy="46166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0" i="0" u="none" strike="noStrike" kern="1200" cap="none" spc="0" baseline="0" dirty="0">
                <a:solidFill>
                  <a:srgbClr val="000000"/>
                </a:solidFill>
                <a:uFillTx/>
                <a:latin typeface="Calibri"/>
              </a:rPr>
              <a:t>Interop</a:t>
            </a:r>
          </a:p>
        </p:txBody>
      </p:sp>
      <p:sp>
        <p:nvSpPr>
          <p:cNvPr id="38" name="TextBox 14">
            <a:extLst>
              <a:ext uri="{FF2B5EF4-FFF2-40B4-BE49-F238E27FC236}">
                <a16:creationId xmlns:a16="http://schemas.microsoft.com/office/drawing/2014/main" id="{A812A759-5B41-4E9A-96D7-EC675E02A1DD}"/>
              </a:ext>
            </a:extLst>
          </p:cNvPr>
          <p:cNvSpPr txBox="1"/>
          <p:nvPr/>
        </p:nvSpPr>
        <p:spPr>
          <a:xfrm>
            <a:off x="6069201" y="115388"/>
            <a:ext cx="1781889"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0" cap="none" spc="0" baseline="0" dirty="0">
                <a:solidFill>
                  <a:srgbClr val="000000"/>
                </a:solidFill>
                <a:uFillTx/>
                <a:latin typeface="Calibri"/>
              </a:rPr>
              <a:t>Structural object</a:t>
            </a:r>
            <a:r>
              <a:rPr lang="en-GB" sz="2000" b="0" i="0" u="none" strike="noStrike" kern="0" cap="none" spc="0" dirty="0">
                <a:solidFill>
                  <a:srgbClr val="000000"/>
                </a:solidFill>
                <a:uFillTx/>
                <a:latin typeface="Calibri"/>
              </a:rPr>
              <a:t>s</a:t>
            </a:r>
            <a:endParaRPr lang="en-GB" sz="2000" b="0" i="0" u="none" strike="noStrike" kern="1200" cap="none" spc="0" baseline="0" dirty="0">
              <a:solidFill>
                <a:srgbClr val="000000"/>
              </a:solidFill>
              <a:uFillTx/>
              <a:latin typeface="Calibri"/>
            </a:endParaRPr>
          </a:p>
        </p:txBody>
      </p:sp>
      <p:sp>
        <p:nvSpPr>
          <p:cNvPr id="39" name="TextBox 14">
            <a:extLst>
              <a:ext uri="{FF2B5EF4-FFF2-40B4-BE49-F238E27FC236}">
                <a16:creationId xmlns:a16="http://schemas.microsoft.com/office/drawing/2014/main" id="{FC38722E-C84A-469D-ADA0-B8D8EE3D756B}"/>
              </a:ext>
            </a:extLst>
          </p:cNvPr>
          <p:cNvSpPr txBox="1"/>
          <p:nvPr/>
        </p:nvSpPr>
        <p:spPr>
          <a:xfrm>
            <a:off x="3434729" y="139720"/>
            <a:ext cx="2559077"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0" cap="none" spc="0" baseline="0" dirty="0">
                <a:solidFill>
                  <a:srgbClr val="000000"/>
                </a:solidFill>
                <a:uFillTx/>
                <a:latin typeface="Calibri"/>
              </a:rPr>
              <a:t>Nominal object</a:t>
            </a:r>
            <a:r>
              <a:rPr lang="en-GB" sz="2000" b="1" i="0" u="none" strike="noStrike" kern="0" cap="none" spc="0" dirty="0">
                <a:solidFill>
                  <a:srgbClr val="000000"/>
                </a:solidFill>
                <a:uFillTx/>
                <a:latin typeface="Calibri"/>
              </a:rPr>
              <a:t>s (classes, interfaces)</a:t>
            </a:r>
            <a:endParaRPr lang="en-GB" sz="2000" b="1" i="0" u="none" strike="noStrike" kern="1200" cap="none" spc="0" baseline="0" dirty="0">
              <a:solidFill>
                <a:srgbClr val="000000"/>
              </a:solidFill>
              <a:uFillTx/>
              <a:latin typeface="Calibri"/>
            </a:endParaRPr>
          </a:p>
        </p:txBody>
      </p:sp>
      <p:sp>
        <p:nvSpPr>
          <p:cNvPr id="40" name="TextBox 11">
            <a:extLst>
              <a:ext uri="{FF2B5EF4-FFF2-40B4-BE49-F238E27FC236}">
                <a16:creationId xmlns:a16="http://schemas.microsoft.com/office/drawing/2014/main" id="{F8E35336-740D-4B4D-AD74-B2B97A756DB7}"/>
              </a:ext>
            </a:extLst>
          </p:cNvPr>
          <p:cNvSpPr txBox="1"/>
          <p:nvPr/>
        </p:nvSpPr>
        <p:spPr>
          <a:xfrm>
            <a:off x="7796790" y="5769486"/>
            <a:ext cx="4443698"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dirty="0">
                <a:solidFill>
                  <a:srgbClr val="000000"/>
                </a:solidFill>
                <a:uFillTx/>
                <a:latin typeface="Calibri"/>
              </a:rPr>
              <a:t>Type-classes and type-level computation</a:t>
            </a:r>
            <a:endParaRPr lang="en-GB" sz="2000" b="0" i="0" u="none" strike="noStrike" kern="1200" cap="none" spc="0" baseline="0" dirty="0">
              <a:solidFill>
                <a:srgbClr val="000000"/>
              </a:solidFill>
              <a:uFillTx/>
              <a:latin typeface="Calibri"/>
            </a:endParaRPr>
          </a:p>
        </p:txBody>
      </p:sp>
      <p:sp>
        <p:nvSpPr>
          <p:cNvPr id="42" name="TextBox 4">
            <a:extLst>
              <a:ext uri="{FF2B5EF4-FFF2-40B4-BE49-F238E27FC236}">
                <a16:creationId xmlns:a16="http://schemas.microsoft.com/office/drawing/2014/main" id="{DD65DE1C-32C7-4928-83EC-FAE47D4F4AC3}"/>
              </a:ext>
            </a:extLst>
          </p:cNvPr>
          <p:cNvSpPr txBox="1"/>
          <p:nvPr/>
        </p:nvSpPr>
        <p:spPr>
          <a:xfrm>
            <a:off x="7402263" y="5260814"/>
            <a:ext cx="520494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Fast generic unboxed </a:t>
            </a:r>
            <a:r>
              <a:rPr lang="en-GB" sz="2000" b="1" i="0" u="none" strike="noStrike" kern="1200" cap="none" spc="0" baseline="0" dirty="0" err="1">
                <a:solidFill>
                  <a:srgbClr val="000000"/>
                </a:solidFill>
                <a:uFillTx/>
                <a:latin typeface="Calibri"/>
              </a:rPr>
              <a:t>arith</a:t>
            </a:r>
            <a:r>
              <a:rPr lang="en-GB" sz="2000" b="1" i="0" u="none" strike="noStrike" kern="1200" cap="none" spc="0" baseline="0" dirty="0">
                <a:solidFill>
                  <a:srgbClr val="000000"/>
                </a:solidFill>
                <a:uFillTx/>
                <a:latin typeface="Calibri"/>
              </a:rPr>
              <a:t> + inline</a:t>
            </a:r>
          </a:p>
        </p:txBody>
      </p:sp>
      <p:sp>
        <p:nvSpPr>
          <p:cNvPr id="44" name="TextBox 46">
            <a:extLst>
              <a:ext uri="{FF2B5EF4-FFF2-40B4-BE49-F238E27FC236}">
                <a16:creationId xmlns:a16="http://schemas.microsoft.com/office/drawing/2014/main" id="{78F2538E-B8D9-416C-B94F-B71A5A3774D3}"/>
              </a:ext>
            </a:extLst>
          </p:cNvPr>
          <p:cNvSpPr txBox="1"/>
          <p:nvPr/>
        </p:nvSpPr>
        <p:spPr>
          <a:xfrm>
            <a:off x="188113" y="5285852"/>
            <a:ext cx="2417525"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Type Providers</a:t>
            </a:r>
          </a:p>
        </p:txBody>
      </p:sp>
      <p:sp>
        <p:nvSpPr>
          <p:cNvPr id="46" name="TextBox 4">
            <a:extLst>
              <a:ext uri="{FF2B5EF4-FFF2-40B4-BE49-F238E27FC236}">
                <a16:creationId xmlns:a16="http://schemas.microsoft.com/office/drawing/2014/main" id="{BEBF6507-A3F2-4C06-944C-15D0B6D9CDC6}"/>
              </a:ext>
            </a:extLst>
          </p:cNvPr>
          <p:cNvSpPr txBox="1"/>
          <p:nvPr/>
        </p:nvSpPr>
        <p:spPr>
          <a:xfrm>
            <a:off x="7023401" y="4794769"/>
            <a:ext cx="5403012" cy="40011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000000"/>
                </a:solidFill>
                <a:uFillTx/>
                <a:latin typeface="Calibri"/>
              </a:rPr>
              <a:t>Hindley-Milner modified for </a:t>
            </a:r>
            <a:r>
              <a:rPr lang="en-GB" sz="2000" b="1" i="0" u="none" strike="noStrike" kern="1200" cap="none" spc="0" baseline="0" dirty="0" err="1">
                <a:solidFill>
                  <a:srgbClr val="000000"/>
                </a:solidFill>
                <a:uFillTx/>
                <a:latin typeface="Calibri"/>
              </a:rPr>
              <a:t>objects+more</a:t>
            </a:r>
            <a:endParaRPr lang="en-GB" sz="2000" b="1" i="0" u="none" strike="noStrike" kern="1200" cap="none" spc="0" baseline="0" dirty="0">
              <a:solidFill>
                <a:srgbClr val="000000"/>
              </a:solidFill>
              <a:uFillTx/>
              <a:latin typeface="Calibri"/>
            </a:endParaRPr>
          </a:p>
        </p:txBody>
      </p:sp>
      <p:sp>
        <p:nvSpPr>
          <p:cNvPr id="47" name="TextBox 5">
            <a:extLst>
              <a:ext uri="{FF2B5EF4-FFF2-40B4-BE49-F238E27FC236}">
                <a16:creationId xmlns:a16="http://schemas.microsoft.com/office/drawing/2014/main" id="{FF9AFBBA-1CD6-4FBC-8308-6013A7F6DD52}"/>
              </a:ext>
            </a:extLst>
          </p:cNvPr>
          <p:cNvSpPr txBox="1"/>
          <p:nvPr/>
        </p:nvSpPr>
        <p:spPr>
          <a:xfrm>
            <a:off x="4094298" y="2890391"/>
            <a:ext cx="3580936" cy="107721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rgbClr val="000000"/>
                </a:solidFill>
                <a:uFillTx/>
                <a:latin typeface="Calibri"/>
              </a:rPr>
              <a:t>Expression-oriented programming</a:t>
            </a:r>
          </a:p>
        </p:txBody>
      </p:sp>
    </p:spTree>
    <p:extLst>
      <p:ext uri="{BB962C8B-B14F-4D97-AF65-F5344CB8AC3E}">
        <p14:creationId xmlns:p14="http://schemas.microsoft.com/office/powerpoint/2010/main" val="19430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1" nodeType="clickEffect">
                                  <p:stCondLst>
                                    <p:cond delay="0"/>
                                  </p:stCondLst>
                                  <p:childTnLst>
                                    <p:set>
                                      <p:cBhvr>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38"/>
                                        </p:tgtEl>
                                        <p:attrNameLst>
                                          <p:attrName>style.opacity</p:attrName>
                                        </p:attrNameLst>
                                      </p:cBhvr>
                                      <p:to>
                                        <p:strVal val="0.5"/>
                                      </p:to>
                                    </p:set>
                                    <p:animEffect filter="image" prLst="opacity: 0.5">
                                      <p:cBhvr rctx="IE">
                                        <p:cTn id="38" dur="indefinite"/>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p:cTn id="56" dur="indefinite"/>
                                        <p:tgtEl>
                                          <p:spTgt spid="27"/>
                                        </p:tgtEl>
                                        <p:attrNameLst>
                                          <p:attrName>style.opacity</p:attrName>
                                        </p:attrNameLst>
                                      </p:cBhvr>
                                      <p:to>
                                        <p:strVal val="0.5"/>
                                      </p:to>
                                    </p:set>
                                    <p:animEffect filter="image" prLst="opacity: 0.5">
                                      <p:cBhvr rctx="IE">
                                        <p:cTn id="57" dur="indefinite"/>
                                        <p:tgtEl>
                                          <p:spTgt spid="27"/>
                                        </p:tgtEl>
                                      </p:cBhvr>
                                    </p:animEffect>
                                  </p:childTnLst>
                                </p:cTn>
                              </p:par>
                              <p:par>
                                <p:cTn id="58" presetID="9" presetClass="emph" presetSubtype="0" grpId="1" nodeType="withEffect">
                                  <p:stCondLst>
                                    <p:cond delay="0"/>
                                  </p:stCondLst>
                                  <p:childTnLst>
                                    <p:set>
                                      <p:cBhvr>
                                        <p:cTn id="59" dur="indefinite"/>
                                        <p:tgtEl>
                                          <p:spTgt spid="13"/>
                                        </p:tgtEl>
                                        <p:attrNameLst>
                                          <p:attrName>style.opacity</p:attrName>
                                        </p:attrNameLst>
                                      </p:cBhvr>
                                      <p:to>
                                        <p:strVal val="0.5"/>
                                      </p:to>
                                    </p:set>
                                    <p:animEffect filter="image" prLst="opacity: 0.5">
                                      <p:cBhvr rctx="IE">
                                        <p:cTn id="60" dur="indefinite"/>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mph" presetSubtype="0" grpId="1" nodeType="clickEffect">
                                  <p:stCondLst>
                                    <p:cond delay="0"/>
                                  </p:stCondLst>
                                  <p:childTnLst>
                                    <p:set>
                                      <p:cBhvr>
                                        <p:cTn id="90" dur="indefinite"/>
                                        <p:tgtEl>
                                          <p:spTgt spid="40"/>
                                        </p:tgtEl>
                                        <p:attrNameLst>
                                          <p:attrName>style.opacity</p:attrName>
                                        </p:attrNameLst>
                                      </p:cBhvr>
                                      <p:to>
                                        <p:strVal val="0.5"/>
                                      </p:to>
                                    </p:set>
                                    <p:animEffect filter="image" prLst="opacity: 0.5">
                                      <p:cBhvr rctx="IE">
                                        <p:cTn id="91" dur="indefinite"/>
                                        <p:tgtEl>
                                          <p:spTgt spid="40"/>
                                        </p:tgtEl>
                                      </p:cBhvr>
                                    </p:animEffect>
                                  </p:childTnLst>
                                </p:cTn>
                              </p:par>
                              <p:par>
                                <p:cTn id="92" presetID="9" presetClass="emph" presetSubtype="0" grpId="1" nodeType="withEffect">
                                  <p:stCondLst>
                                    <p:cond delay="0"/>
                                  </p:stCondLst>
                                  <p:childTnLst>
                                    <p:set>
                                      <p:cBhvr>
                                        <p:cTn id="93" dur="indefinite"/>
                                        <p:tgtEl>
                                          <p:spTgt spid="11"/>
                                        </p:tgtEl>
                                        <p:attrNameLst>
                                          <p:attrName>style.opacity</p:attrName>
                                        </p:attrNameLst>
                                      </p:cBhvr>
                                      <p:to>
                                        <p:strVal val="0.5"/>
                                      </p:to>
                                    </p:set>
                                    <p:animEffect filter="image" prLst="opacity: 0.5">
                                      <p:cBhvr rctx="IE">
                                        <p:cTn id="94" dur="indefinite"/>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3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2" nodeType="clickEffect">
                                  <p:stCondLst>
                                    <p:cond delay="0"/>
                                  </p:stCondLst>
                                  <p:childTnLst>
                                    <p:set>
                                      <p:cBhvr>
                                        <p:cTn id="126" dur="1" fill="hold">
                                          <p:stCondLst>
                                            <p:cond delay="0"/>
                                          </p:stCondLst>
                                        </p:cTn>
                                        <p:tgtEl>
                                          <p:spTgt spid="7"/>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xit" presetSubtype="0" fill="hold" grpId="2" nodeType="withEffect">
                                  <p:stCondLst>
                                    <p:cond delay="0"/>
                                  </p:stCondLst>
                                  <p:childTnLst>
                                    <p:set>
                                      <p:cBhvr>
                                        <p:cTn id="130" dur="1" fill="hold">
                                          <p:stCondLst>
                                            <p:cond delay="0"/>
                                          </p:stCondLst>
                                        </p:cTn>
                                        <p:tgtEl>
                                          <p:spTgt spid="13"/>
                                        </p:tgtEl>
                                        <p:attrNameLst>
                                          <p:attrName>style.visibility</p:attrName>
                                        </p:attrNameLst>
                                      </p:cBhvr>
                                      <p:to>
                                        <p:strVal val="hidden"/>
                                      </p:to>
                                    </p:set>
                                  </p:childTnLst>
                                </p:cTn>
                              </p:par>
                              <p:par>
                                <p:cTn id="131" presetID="1" presetClass="exit" presetSubtype="0" fill="hold" grpId="2"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2"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7" grpId="1"/>
      <p:bldP spid="7" grpId="2"/>
      <p:bldP spid="8" grpId="0"/>
      <p:bldP spid="11" grpId="0"/>
      <p:bldP spid="11" grpId="1"/>
      <p:bldP spid="11" grpId="2"/>
      <p:bldP spid="13" grpId="0"/>
      <p:bldP spid="13" grpId="1"/>
      <p:bldP spid="13" grpId="2"/>
      <p:bldP spid="14" grpId="0"/>
      <p:bldP spid="20" grpId="0"/>
      <p:bldP spid="21" grpId="0"/>
      <p:bldP spid="23" grpId="0"/>
      <p:bldP spid="27" grpId="0"/>
      <p:bldP spid="27" grpId="1"/>
      <p:bldP spid="27" grpId="2"/>
      <p:bldP spid="29" grpId="0"/>
      <p:bldP spid="30" grpId="0"/>
      <p:bldP spid="31" grpId="0"/>
      <p:bldP spid="24" grpId="0"/>
      <p:bldP spid="25" grpId="0"/>
      <p:bldP spid="26" grpId="0"/>
      <p:bldP spid="32" grpId="0"/>
      <p:bldP spid="33" grpId="0"/>
      <p:bldP spid="35" grpId="0"/>
      <p:bldP spid="38" grpId="0"/>
      <p:bldP spid="38" grpId="1"/>
      <p:bldP spid="38" grpId="2"/>
      <p:bldP spid="39" grpId="0"/>
      <p:bldP spid="40" grpId="0"/>
      <p:bldP spid="40" grpId="1"/>
      <p:bldP spid="40" grpId="2"/>
      <p:bldP spid="42" grpId="0"/>
      <p:bldP spid="44"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78213-35C8-49A1-B0AD-BEDF8C0A039B}"/>
              </a:ext>
            </a:extLst>
          </p:cNvPr>
          <p:cNvSpPr txBox="1"/>
          <p:nvPr/>
        </p:nvSpPr>
        <p:spPr>
          <a:xfrm>
            <a:off x="784280" y="920621"/>
            <a:ext cx="10623440" cy="5016758"/>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rgbClr val="000000"/>
                </a:solidFill>
                <a:uFillTx/>
                <a:latin typeface="Calibri"/>
              </a:rPr>
              <a:t>Traditionally ML-family languages have been very “static”</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4000" dirty="0">
              <a:solidFill>
                <a:srgbClr val="000000"/>
              </a:solidFill>
              <a:latin typeface="Calibri"/>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types do not host code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types have no computational content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inferred types must be erasable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no reflection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dirty="0">
                <a:solidFill>
                  <a:srgbClr val="000000"/>
                </a:solidFill>
                <a:latin typeface="Calibri"/>
              </a:rPr>
              <a:t>little or no meta-programming</a:t>
            </a:r>
          </a:p>
        </p:txBody>
      </p:sp>
    </p:spTree>
    <p:extLst>
      <p:ext uri="{BB962C8B-B14F-4D97-AF65-F5344CB8AC3E}">
        <p14:creationId xmlns:p14="http://schemas.microsoft.com/office/powerpoint/2010/main" val="2957278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8477</TotalTime>
  <Words>1751</Words>
  <Application>Microsoft Office PowerPoint</Application>
  <PresentationFormat>Widescreen</PresentationFormat>
  <Paragraphs>297</Paragraphs>
  <Slides>49</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49</vt:i4>
      </vt:variant>
    </vt:vector>
  </HeadingPairs>
  <TitlesOfParts>
    <vt:vector size="66" baseType="lpstr">
      <vt:lpstr>Arial</vt:lpstr>
      <vt:lpstr>Calibri</vt:lpstr>
      <vt:lpstr>Calibri Light</vt:lpstr>
      <vt:lpstr>Cambria Math</vt:lpstr>
      <vt:lpstr>Candara</vt:lpstr>
      <vt:lpstr>Consolas</vt:lpstr>
      <vt:lpstr>Segoe Light</vt:lpstr>
      <vt:lpstr>Segoe UI</vt:lpstr>
      <vt:lpstr>Segoe UI Light</vt:lpstr>
      <vt:lpstr>Times New Roman</vt:lpstr>
      <vt:lpstr>Tw Cen MT</vt:lpstr>
      <vt:lpstr>Wingdings</vt:lpstr>
      <vt:lpstr>ZapfChancery</vt:lpstr>
      <vt:lpstr>Office Theme</vt:lpstr>
      <vt:lpstr>FSharp-teched-europe-2010-v2</vt:lpstr>
      <vt:lpstr>1_FSharp-teched-europe-2010-v2</vt:lpstr>
      <vt:lpstr>1_New corp-style Presentation</vt:lpstr>
      <vt:lpstr>Perspectives on static/dynamic</vt:lpstr>
      <vt:lpstr>Who am I</vt:lpstr>
      <vt:lpstr>Today</vt:lpstr>
      <vt:lpstr>Remember the eternal sweet spot of programming!  Functions + Data + Types</vt:lpstr>
      <vt:lpstr>PowerPoint Presentation</vt:lpstr>
      <vt:lpstr>PowerPoint Presentation</vt:lpstr>
      <vt:lpstr>PowerPoint Presentation</vt:lpstr>
      <vt:lpstr>PowerPoint Presentation</vt:lpstr>
      <vt:lpstr>PowerPoint Presentation</vt:lpstr>
      <vt:lpstr>F# on the static/dynamic axis</vt:lpstr>
      <vt:lpstr>PowerPoint Presentation</vt:lpstr>
      <vt:lpstr>PowerPoint Presentation</vt:lpstr>
      <vt:lpstr>More on F# Type Providers</vt:lpstr>
      <vt:lpstr>Proposition 1 Modern programming is intensely information-rich</vt:lpstr>
      <vt:lpstr>The Information Revolution</vt:lpstr>
      <vt:lpstr>Proposition 2 Our languages are information-sparse</vt:lpstr>
      <vt:lpstr>Proposition 3 This is a problem   (especially for strongly-typed languages)</vt:lpstr>
      <vt:lpstr>We need to bring information into the language…  At internet-scale, strongly tooled, strongly typed</vt:lpstr>
      <vt:lpstr>Paradigm Locator</vt:lpstr>
      <vt:lpstr>Example: FSharp.Data</vt:lpstr>
      <vt:lpstr>Authored using reflective programming</vt:lpstr>
      <vt:lpstr>A different kind of meta-programming  Lazy, on-demand generation of nominal object type definitions by compiler plugins integrated with type checking  Very limited parameters and computation in the language  Reflective plugins, not macros nor type-level</vt:lpstr>
      <vt:lpstr>Theme #1  Many Data Sources, One Mechanism</vt:lpstr>
      <vt:lpstr>SQL #1</vt:lpstr>
      <vt:lpstr>SQL #2</vt:lpstr>
      <vt:lpstr>CSV</vt:lpstr>
      <vt:lpstr>JSON</vt:lpstr>
      <vt:lpstr>XML</vt:lpstr>
      <vt:lpstr>Hadoop/Hive demonstrator</vt:lpstr>
      <vt:lpstr>WSDL</vt:lpstr>
      <vt:lpstr>Web APIs</vt:lpstr>
      <vt:lpstr>Entity Graphs</vt:lpstr>
      <vt:lpstr>R</vt:lpstr>
      <vt:lpstr>Theme #2  Data and Types at Multiple Scales  What Type does Data Have Anyway?</vt:lpstr>
      <vt:lpstr>Data at Multiple Scales</vt:lpstr>
      <vt:lpstr>Theme #3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#4  Schema Change</vt:lpstr>
      <vt:lpstr>Hard problem, some progress…</vt:lpstr>
      <vt:lpstr>Schema change: The temporal life of types?</vt:lpstr>
      <vt:lpstr>Theme #5  Type Systems Encounter Reality</vt:lpstr>
      <vt:lpstr>Type Systems Encounter Reality</vt:lpstr>
      <vt:lpstr> ⊢ e   :   </vt:lpstr>
      <vt:lpstr>Meditations on 0 </vt:lpstr>
      <vt:lpstr>Related Work </vt:lpstr>
      <vt:lpstr>Constraint-based type-level programming?</vt:lpstr>
      <vt:lpstr>Constraint-based type-level programming?</vt:lpstr>
      <vt:lpstr>Conclusions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Early History of F#</dc:title>
  <dc:creator>Don Syme</dc:creator>
  <cp:lastModifiedBy>Don Syme</cp:lastModifiedBy>
  <cp:revision>147</cp:revision>
  <dcterms:created xsi:type="dcterms:W3CDTF">2021-05-20T11:17:25Z</dcterms:created>
  <dcterms:modified xsi:type="dcterms:W3CDTF">2021-10-19T16:13:26Z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2021-05-20T11:17:25Z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a1e82f48-c646-43c4-9836-864f7b6315df</vt:lpwstr>
  </property>
  <property fmtid="{D5CDD505-2E9C-101B-9397-08002B2CF9AE}" pid="8" name="MSIP_Label_f42aa342-8706-4288-bd11-ebb85995028c_ContentBits">
    <vt:lpwstr>0</vt:lpwstr>
  </property>
</Properties>
</file>